
<file path=[Content_Types].xml><?xml version="1.0" encoding="utf-8"?>
<Types xmlns="http://schemas.openxmlformats.org/package/2006/content-types">
  <Default Extension="png" ContentType="image/png"/>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69" r:id="rId1"/>
  </p:sldMasterIdLst>
  <p:notesMasterIdLst>
    <p:notesMasterId r:id="rId24"/>
  </p:notesMasterIdLst>
  <p:sldIdLst>
    <p:sldId id="289" r:id="rId2"/>
    <p:sldId id="277" r:id="rId3"/>
    <p:sldId id="276" r:id="rId4"/>
    <p:sldId id="273" r:id="rId5"/>
    <p:sldId id="258" r:id="rId6"/>
    <p:sldId id="260" r:id="rId7"/>
    <p:sldId id="261" r:id="rId8"/>
    <p:sldId id="275" r:id="rId9"/>
    <p:sldId id="262" r:id="rId10"/>
    <p:sldId id="263" r:id="rId11"/>
    <p:sldId id="264" r:id="rId12"/>
    <p:sldId id="265" r:id="rId13"/>
    <p:sldId id="278" r:id="rId14"/>
    <p:sldId id="279" r:id="rId15"/>
    <p:sldId id="280" r:id="rId16"/>
    <p:sldId id="281" r:id="rId17"/>
    <p:sldId id="282" r:id="rId18"/>
    <p:sldId id="288" r:id="rId19"/>
    <p:sldId id="283" r:id="rId20"/>
    <p:sldId id="287" r:id="rId21"/>
    <p:sldId id="286" r:id="rId22"/>
    <p:sldId id="284" r:id="rId2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74" d="100"/>
          <a:sy n="74" d="100"/>
        </p:scale>
        <p:origin x="576" y="7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E39854D-419F-45A4-A4B0-81EDF1670C9E}" type="datetimeFigureOut">
              <a:rPr lang="en-US" smtClean="0"/>
              <a:t>12/22/2016</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9F07D82-987D-4313-9A9E-15E188B2A15D}" type="slidenum">
              <a:rPr lang="en-US" smtClean="0"/>
              <a:t>‹#›</a:t>
            </a:fld>
            <a:endParaRPr lang="en-US"/>
          </a:p>
        </p:txBody>
      </p:sp>
    </p:spTree>
    <p:extLst>
      <p:ext uri="{BB962C8B-B14F-4D97-AF65-F5344CB8AC3E}">
        <p14:creationId xmlns:p14="http://schemas.microsoft.com/office/powerpoint/2010/main" val="121214259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Slide Image Placeholder 1"/>
          <p:cNvSpPr>
            <a:spLocks noGrp="1" noRot="1" noChangeAspect="1" noTextEdit="1"/>
          </p:cNvSpPr>
          <p:nvPr>
            <p:ph type="sldImg"/>
          </p:nvPr>
        </p:nvSpPr>
        <p:spPr>
          <a:ln/>
        </p:spPr>
      </p:sp>
      <p:sp>
        <p:nvSpPr>
          <p:cNvPr id="921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latin typeface="Arial" panose="020B0604020202020204" pitchFamily="34" charset="0"/>
              <a:ea typeface="ＭＳ Ｐゴシック" panose="020B0600070205080204" pitchFamily="34" charset="-128"/>
            </a:endParaRPr>
          </a:p>
        </p:txBody>
      </p:sp>
      <p:sp>
        <p:nvSpPr>
          <p:cNvPr id="9220"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panose="020B0604020202020204" pitchFamily="34" charset="0"/>
                <a:ea typeface="ＭＳ Ｐゴシック" panose="020B0600070205080204" pitchFamily="34" charset="-128"/>
              </a:defRPr>
            </a:lvl1pPr>
            <a:lvl2pPr marL="742950" indent="-285750">
              <a:defRPr sz="2400">
                <a:solidFill>
                  <a:schemeClr val="tx1"/>
                </a:solidFill>
                <a:latin typeface="Arial" panose="020B0604020202020204" pitchFamily="34" charset="0"/>
                <a:ea typeface="ＭＳ Ｐゴシック" panose="020B0600070205080204" pitchFamily="34" charset="-128"/>
              </a:defRPr>
            </a:lvl2pPr>
            <a:lvl3pPr marL="1143000" indent="-228600">
              <a:defRPr sz="2400">
                <a:solidFill>
                  <a:schemeClr val="tx1"/>
                </a:solidFill>
                <a:latin typeface="Arial" panose="020B0604020202020204" pitchFamily="34" charset="0"/>
                <a:ea typeface="ＭＳ Ｐゴシック" panose="020B0600070205080204" pitchFamily="34" charset="-128"/>
              </a:defRPr>
            </a:lvl3pPr>
            <a:lvl4pPr marL="1600200" indent="-228600">
              <a:defRPr sz="2400">
                <a:solidFill>
                  <a:schemeClr val="tx1"/>
                </a:solidFill>
                <a:latin typeface="Arial" panose="020B0604020202020204" pitchFamily="34" charset="0"/>
                <a:ea typeface="ＭＳ Ｐゴシック" panose="020B0600070205080204" pitchFamily="34" charset="-128"/>
              </a:defRPr>
            </a:lvl4pPr>
            <a:lvl5pPr marL="2057400" indent="-22860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fld id="{E442109D-DF55-4740-AD18-E23E6DDE5887}" type="slidenum">
              <a:rPr lang="en-US" altLang="en-US" sz="1200" smtClean="0">
                <a:solidFill>
                  <a:srgbClr val="000000"/>
                </a:solidFill>
              </a:rPr>
              <a:pPr/>
              <a:t>4</a:t>
            </a:fld>
            <a:endParaRPr lang="en-US" altLang="en-US" sz="1200">
              <a:solidFill>
                <a:srgbClr val="000000"/>
              </a:solidFill>
            </a:endParaRPr>
          </a:p>
        </p:txBody>
      </p:sp>
    </p:spTree>
    <p:extLst>
      <p:ext uri="{BB962C8B-B14F-4D97-AF65-F5344CB8AC3E}">
        <p14:creationId xmlns:p14="http://schemas.microsoft.com/office/powerpoint/2010/main" val="275288088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F7AFFB9B-9FB8-469E-96F9-4D32314110B6}" type="datetimeFigureOut">
              <a:rPr lang="en-US" smtClean="0"/>
              <a:t>12/22/2016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412651786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49FF1211-4E0C-4AB3-B04F-585959BDAFE8}" type="datetimeFigureOut">
              <a:rPr lang="en-US" smtClean="0"/>
              <a:t>12/22/2016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389099364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8BDECAF-D3BE-4069-9C78-642ECCD01477}" type="datetimeFigureOut">
              <a:rPr lang="en-US" smtClean="0"/>
              <a:t>12/22/2016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105197791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Presentation Title2">
    <p:spTree>
      <p:nvGrpSpPr>
        <p:cNvPr id="1" name=""/>
        <p:cNvGrpSpPr/>
        <p:nvPr/>
      </p:nvGrpSpPr>
      <p:grpSpPr>
        <a:xfrm>
          <a:off x="0" y="0"/>
          <a:ext cx="0" cy="0"/>
          <a:chOff x="0" y="0"/>
          <a:chExt cx="0" cy="0"/>
        </a:xfrm>
      </p:grpSpPr>
      <p:sp>
        <p:nvSpPr>
          <p:cNvPr id="15" name="Rectangle 14"/>
          <p:cNvSpPr/>
          <p:nvPr userDrawn="1"/>
        </p:nvSpPr>
        <p:spPr>
          <a:xfrm>
            <a:off x="0" y="0"/>
            <a:ext cx="12192000" cy="6858000"/>
          </a:xfrm>
          <a:prstGeom prst="rect">
            <a:avLst/>
          </a:prstGeom>
          <a:solidFill>
            <a:srgbClr val="EDE7D9"/>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eaLnBrk="1" fontAlgn="auto" hangingPunct="1">
              <a:spcBef>
                <a:spcPts val="0"/>
              </a:spcBef>
              <a:spcAft>
                <a:spcPts val="0"/>
              </a:spcAft>
              <a:defRPr/>
            </a:pPr>
            <a:endParaRPr lang="en-US" sz="1350">
              <a:solidFill>
                <a:prstClr val="white"/>
              </a:solidFill>
            </a:endParaRPr>
          </a:p>
        </p:txBody>
      </p:sp>
      <p:sp>
        <p:nvSpPr>
          <p:cNvPr id="3" name="Picture Placeholder 13"/>
          <p:cNvSpPr>
            <a:spLocks noGrp="1"/>
          </p:cNvSpPr>
          <p:nvPr>
            <p:ph type="pic" sz="quarter" idx="10"/>
          </p:nvPr>
        </p:nvSpPr>
        <p:spPr>
          <a:xfrm rot="182853">
            <a:off x="7232019" y="-289651"/>
            <a:ext cx="4551871" cy="2196647"/>
          </a:xfrm>
          <a:ln w="127000" cmpd="sng">
            <a:solidFill>
              <a:schemeClr val="bg1"/>
            </a:solidFill>
            <a:miter lim="800000"/>
          </a:ln>
          <a:effectLst>
            <a:outerShdw blurRad="127000" dist="38100" dir="2700000" algn="tl" rotWithShape="0">
              <a:srgbClr val="000000">
                <a:alpha val="43000"/>
              </a:srgbClr>
            </a:outerShdw>
          </a:effectLst>
        </p:spPr>
        <p:txBody>
          <a:bodyPr rtlCol="0">
            <a:normAutofit/>
          </a:bodyPr>
          <a:lstStyle>
            <a:lvl1pPr marL="0" indent="0" algn="ctr">
              <a:buNone/>
              <a:defRPr/>
            </a:lvl1pPr>
          </a:lstStyle>
          <a:p>
            <a:pPr lvl="0"/>
            <a:r>
              <a:rPr lang="en-US" noProof="0"/>
              <a:t>Click icon to add picture</a:t>
            </a:r>
            <a:endParaRPr lang="en-US" noProof="0" dirty="0"/>
          </a:p>
        </p:txBody>
      </p:sp>
      <p:sp>
        <p:nvSpPr>
          <p:cNvPr id="8" name="Picture Placeholder 13"/>
          <p:cNvSpPr>
            <a:spLocks noGrp="1"/>
          </p:cNvSpPr>
          <p:nvPr>
            <p:ph type="pic" sz="quarter" idx="12"/>
          </p:nvPr>
        </p:nvSpPr>
        <p:spPr>
          <a:xfrm rot="21359615">
            <a:off x="3936493" y="-184496"/>
            <a:ext cx="4800397" cy="2446561"/>
          </a:xfrm>
          <a:ln w="127000" cmpd="sng">
            <a:solidFill>
              <a:schemeClr val="bg1"/>
            </a:solidFill>
            <a:miter lim="800000"/>
          </a:ln>
          <a:effectLst>
            <a:outerShdw blurRad="127000" dist="38100" dir="2700000" algn="tl" rotWithShape="0">
              <a:srgbClr val="000000">
                <a:alpha val="43000"/>
              </a:srgbClr>
            </a:outerShdw>
          </a:effectLst>
        </p:spPr>
        <p:txBody>
          <a:bodyPr rtlCol="0">
            <a:normAutofit/>
          </a:bodyPr>
          <a:lstStyle>
            <a:lvl1pPr marL="0" indent="0" algn="ctr">
              <a:buNone/>
              <a:defRPr/>
            </a:lvl1pPr>
          </a:lstStyle>
          <a:p>
            <a:pPr lvl="0"/>
            <a:r>
              <a:rPr lang="en-US" noProof="0"/>
              <a:t>Click icon to add picture</a:t>
            </a:r>
            <a:endParaRPr lang="en-US" noProof="0" dirty="0"/>
          </a:p>
        </p:txBody>
      </p:sp>
      <p:sp>
        <p:nvSpPr>
          <p:cNvPr id="7" name="Picture Placeholder 13"/>
          <p:cNvSpPr>
            <a:spLocks noGrp="1"/>
          </p:cNvSpPr>
          <p:nvPr>
            <p:ph type="pic" sz="quarter" idx="11"/>
          </p:nvPr>
        </p:nvSpPr>
        <p:spPr>
          <a:xfrm>
            <a:off x="-376296" y="-155222"/>
            <a:ext cx="5187079" cy="2750129"/>
          </a:xfrm>
          <a:ln w="127000" cmpd="sng">
            <a:solidFill>
              <a:schemeClr val="bg1"/>
            </a:solidFill>
            <a:miter lim="800000"/>
          </a:ln>
          <a:effectLst>
            <a:outerShdw blurRad="127000" dist="38100" dir="2700000" algn="tl" rotWithShape="0">
              <a:srgbClr val="000000">
                <a:alpha val="43000"/>
              </a:srgbClr>
            </a:outerShdw>
          </a:effectLst>
        </p:spPr>
        <p:txBody>
          <a:bodyPr rtlCol="0">
            <a:normAutofit/>
          </a:bodyPr>
          <a:lstStyle>
            <a:lvl1pPr marL="0" indent="0" algn="ctr">
              <a:buNone/>
              <a:defRPr/>
            </a:lvl1pPr>
          </a:lstStyle>
          <a:p>
            <a:pPr lvl="0"/>
            <a:r>
              <a:rPr lang="en-US" noProof="0"/>
              <a:t>Click icon to add picture</a:t>
            </a:r>
            <a:endParaRPr lang="en-US" noProof="0" dirty="0"/>
          </a:p>
        </p:txBody>
      </p:sp>
      <p:sp>
        <p:nvSpPr>
          <p:cNvPr id="9" name="Picture Placeholder 13"/>
          <p:cNvSpPr>
            <a:spLocks noGrp="1"/>
          </p:cNvSpPr>
          <p:nvPr>
            <p:ph type="pic" sz="quarter" idx="13"/>
          </p:nvPr>
        </p:nvSpPr>
        <p:spPr>
          <a:xfrm>
            <a:off x="7859661" y="1275743"/>
            <a:ext cx="4897776" cy="2867149"/>
          </a:xfrm>
          <a:ln w="127000" cmpd="sng">
            <a:solidFill>
              <a:schemeClr val="bg1"/>
            </a:solidFill>
            <a:miter lim="800000"/>
          </a:ln>
          <a:effectLst>
            <a:outerShdw blurRad="127000" dist="38100" dir="2700000" algn="tl" rotWithShape="0">
              <a:srgbClr val="000000">
                <a:alpha val="43000"/>
              </a:srgbClr>
            </a:outerShdw>
          </a:effectLst>
        </p:spPr>
        <p:txBody>
          <a:bodyPr rtlCol="0">
            <a:normAutofit/>
          </a:bodyPr>
          <a:lstStyle>
            <a:lvl1pPr marL="0" indent="0" algn="ctr">
              <a:buNone/>
              <a:defRPr/>
            </a:lvl1pPr>
          </a:lstStyle>
          <a:p>
            <a:pPr lvl="0"/>
            <a:r>
              <a:rPr lang="en-US" noProof="0"/>
              <a:t>Click icon to add picture</a:t>
            </a:r>
            <a:endParaRPr lang="en-US" noProof="0" dirty="0"/>
          </a:p>
        </p:txBody>
      </p:sp>
      <p:sp>
        <p:nvSpPr>
          <p:cNvPr id="11" name="Picture Placeholder 13"/>
          <p:cNvSpPr>
            <a:spLocks noGrp="1"/>
          </p:cNvSpPr>
          <p:nvPr>
            <p:ph type="pic" sz="quarter" idx="15"/>
          </p:nvPr>
        </p:nvSpPr>
        <p:spPr>
          <a:xfrm rot="21232481">
            <a:off x="274332" y="5320929"/>
            <a:ext cx="5225081" cy="2173899"/>
          </a:xfrm>
          <a:ln w="127000" cmpd="sng">
            <a:solidFill>
              <a:schemeClr val="bg1"/>
            </a:solidFill>
            <a:miter lim="800000"/>
          </a:ln>
          <a:effectLst>
            <a:outerShdw blurRad="127000" dist="38100" dir="2700000" algn="tl" rotWithShape="0">
              <a:srgbClr val="000000">
                <a:alpha val="43000"/>
              </a:srgbClr>
            </a:outerShdw>
          </a:effectLst>
        </p:spPr>
        <p:txBody>
          <a:bodyPr rtlCol="0">
            <a:normAutofit/>
          </a:bodyPr>
          <a:lstStyle>
            <a:lvl1pPr marL="0" indent="0" algn="ctr">
              <a:buNone/>
              <a:defRPr/>
            </a:lvl1pPr>
          </a:lstStyle>
          <a:p>
            <a:pPr lvl="0"/>
            <a:r>
              <a:rPr lang="en-US" noProof="0"/>
              <a:t>Click icon to add picture</a:t>
            </a:r>
            <a:endParaRPr lang="en-US" noProof="0" dirty="0"/>
          </a:p>
        </p:txBody>
      </p:sp>
      <p:sp>
        <p:nvSpPr>
          <p:cNvPr id="12" name="Picture Placeholder 13"/>
          <p:cNvSpPr>
            <a:spLocks noGrp="1"/>
          </p:cNvSpPr>
          <p:nvPr>
            <p:ph type="pic" sz="quarter" idx="16"/>
          </p:nvPr>
        </p:nvSpPr>
        <p:spPr>
          <a:xfrm rot="244398">
            <a:off x="5271132" y="4598061"/>
            <a:ext cx="4908081" cy="2658655"/>
          </a:xfrm>
          <a:ln w="127000" cmpd="sng">
            <a:solidFill>
              <a:schemeClr val="bg1"/>
            </a:solidFill>
            <a:miter lim="800000"/>
          </a:ln>
          <a:effectLst>
            <a:outerShdw blurRad="127000" dist="38100" dir="2700000" algn="tl" rotWithShape="0">
              <a:srgbClr val="000000">
                <a:alpha val="43000"/>
              </a:srgbClr>
            </a:outerShdw>
          </a:effectLst>
        </p:spPr>
        <p:txBody>
          <a:bodyPr rtlCol="0">
            <a:normAutofit/>
          </a:bodyPr>
          <a:lstStyle>
            <a:lvl1pPr marL="0" indent="0" algn="ctr">
              <a:buNone/>
              <a:defRPr/>
            </a:lvl1pPr>
          </a:lstStyle>
          <a:p>
            <a:pPr lvl="0"/>
            <a:r>
              <a:rPr lang="en-US" noProof="0"/>
              <a:t>Click icon to add picture</a:t>
            </a:r>
            <a:endParaRPr lang="en-US" noProof="0" dirty="0"/>
          </a:p>
        </p:txBody>
      </p:sp>
      <p:sp>
        <p:nvSpPr>
          <p:cNvPr id="13" name="Picture Placeholder 13"/>
          <p:cNvSpPr>
            <a:spLocks noGrp="1"/>
          </p:cNvSpPr>
          <p:nvPr>
            <p:ph type="pic" sz="quarter" idx="17"/>
          </p:nvPr>
        </p:nvSpPr>
        <p:spPr>
          <a:xfrm rot="21370618">
            <a:off x="8443716" y="4104159"/>
            <a:ext cx="4100897" cy="2042341"/>
          </a:xfrm>
          <a:ln w="127000" cmpd="sng">
            <a:solidFill>
              <a:schemeClr val="bg1"/>
            </a:solidFill>
            <a:miter lim="800000"/>
          </a:ln>
          <a:effectLst>
            <a:outerShdw blurRad="127000" dist="38100" dir="2700000" algn="tl" rotWithShape="0">
              <a:srgbClr val="000000">
                <a:alpha val="43000"/>
              </a:srgbClr>
            </a:outerShdw>
          </a:effectLst>
        </p:spPr>
        <p:txBody>
          <a:bodyPr rtlCol="0">
            <a:normAutofit/>
          </a:bodyPr>
          <a:lstStyle>
            <a:lvl1pPr marL="0" indent="0" algn="ctr">
              <a:buNone/>
              <a:defRPr/>
            </a:lvl1pPr>
          </a:lstStyle>
          <a:p>
            <a:pPr lvl="0"/>
            <a:r>
              <a:rPr lang="en-US" noProof="0"/>
              <a:t>Click icon to add picture</a:t>
            </a:r>
            <a:endParaRPr lang="en-US" noProof="0" dirty="0"/>
          </a:p>
        </p:txBody>
      </p:sp>
      <p:sp>
        <p:nvSpPr>
          <p:cNvPr id="10" name="Picture Placeholder 13"/>
          <p:cNvSpPr>
            <a:spLocks noGrp="1"/>
          </p:cNvSpPr>
          <p:nvPr>
            <p:ph type="pic" sz="quarter" idx="14"/>
          </p:nvPr>
        </p:nvSpPr>
        <p:spPr>
          <a:xfrm rot="21361993">
            <a:off x="-1789839" y="2151731"/>
            <a:ext cx="5566843" cy="3260479"/>
          </a:xfrm>
          <a:ln w="127000" cmpd="sng">
            <a:solidFill>
              <a:schemeClr val="bg1"/>
            </a:solidFill>
            <a:miter lim="800000"/>
          </a:ln>
          <a:effectLst>
            <a:outerShdw blurRad="127000" dist="38100" dir="2700000" algn="tl" rotWithShape="0">
              <a:srgbClr val="000000">
                <a:alpha val="43000"/>
              </a:srgbClr>
            </a:outerShdw>
          </a:effectLst>
        </p:spPr>
        <p:txBody>
          <a:bodyPr rtlCol="0">
            <a:normAutofit/>
          </a:bodyPr>
          <a:lstStyle>
            <a:lvl1pPr marL="0" indent="0" algn="ctr">
              <a:buNone/>
              <a:defRPr/>
            </a:lvl1pPr>
          </a:lstStyle>
          <a:p>
            <a:pPr lvl="0"/>
            <a:r>
              <a:rPr lang="en-US" noProof="0"/>
              <a:t>Click icon to add picture</a:t>
            </a:r>
            <a:endParaRPr lang="en-US" noProof="0" dirty="0"/>
          </a:p>
        </p:txBody>
      </p:sp>
      <p:sp>
        <p:nvSpPr>
          <p:cNvPr id="14" name="Title 1"/>
          <p:cNvSpPr>
            <a:spLocks noGrp="1"/>
          </p:cNvSpPr>
          <p:nvPr>
            <p:ph type="title"/>
          </p:nvPr>
        </p:nvSpPr>
        <p:spPr>
          <a:xfrm>
            <a:off x="3078216" y="1695825"/>
            <a:ext cx="6035568" cy="3466353"/>
          </a:xfrm>
          <a:solidFill>
            <a:schemeClr val="bg1"/>
          </a:solidFill>
        </p:spPr>
        <p:txBody>
          <a:bodyPr lIns="182880" tIns="137160" anchor="t"/>
          <a:lstStyle>
            <a:lvl1pPr algn="l">
              <a:defRPr sz="2700" cap="all"/>
            </a:lvl1pPr>
          </a:lstStyle>
          <a:p>
            <a:r>
              <a:rPr lang="en-US"/>
              <a:t>Click to edit Master title style</a:t>
            </a:r>
            <a:endParaRPr lang="en-US" dirty="0"/>
          </a:p>
        </p:txBody>
      </p:sp>
      <p:sp>
        <p:nvSpPr>
          <p:cNvPr id="17" name="Subtitle 2"/>
          <p:cNvSpPr>
            <a:spLocks noGrp="1"/>
          </p:cNvSpPr>
          <p:nvPr>
            <p:ph type="subTitle" idx="1"/>
          </p:nvPr>
        </p:nvSpPr>
        <p:spPr>
          <a:xfrm>
            <a:off x="3208045" y="4115831"/>
            <a:ext cx="4252587" cy="824898"/>
          </a:xfrm>
        </p:spPr>
        <p:txBody>
          <a:bodyPr>
            <a:noAutofit/>
          </a:bodyPr>
          <a:lstStyle>
            <a:lvl1pPr marL="0" indent="0" algn="l">
              <a:lnSpc>
                <a:spcPct val="80000"/>
              </a:lnSpc>
              <a:buNone/>
              <a:defRPr sz="1200" b="0" i="0">
                <a:solidFill>
                  <a:srgbClr val="6F4E31"/>
                </a:solidFill>
                <a:latin typeface="Georgia"/>
                <a:cs typeface="Georgia"/>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r>
              <a:rPr lang="en-US"/>
              <a:t>Click to edit Master subtitle style</a:t>
            </a:r>
            <a:endParaRPr lang="en-US" dirty="0"/>
          </a:p>
        </p:txBody>
      </p:sp>
      <p:sp>
        <p:nvSpPr>
          <p:cNvPr id="22" name="Picture Placeholder 21"/>
          <p:cNvSpPr>
            <a:spLocks noGrp="1"/>
          </p:cNvSpPr>
          <p:nvPr>
            <p:ph type="pic" sz="quarter" idx="18"/>
          </p:nvPr>
        </p:nvSpPr>
        <p:spPr>
          <a:xfrm>
            <a:off x="7620001" y="4265708"/>
            <a:ext cx="1224984" cy="675023"/>
          </a:xfrm>
        </p:spPr>
        <p:txBody>
          <a:bodyPr rtlCol="0">
            <a:normAutofit/>
          </a:bodyPr>
          <a:lstStyle>
            <a:lvl1pPr marL="0" indent="0" algn="ctr">
              <a:buNone/>
              <a:defRPr sz="788"/>
            </a:lvl1pPr>
          </a:lstStyle>
          <a:p>
            <a:pPr lvl="0"/>
            <a:r>
              <a:rPr lang="en-US" noProof="0"/>
              <a:t>Click icon to add picture</a:t>
            </a:r>
            <a:endParaRPr lang="en-US" noProof="0" dirty="0"/>
          </a:p>
        </p:txBody>
      </p:sp>
    </p:spTree>
    <p:extLst>
      <p:ext uri="{BB962C8B-B14F-4D97-AF65-F5344CB8AC3E}">
        <p14:creationId xmlns:p14="http://schemas.microsoft.com/office/powerpoint/2010/main" val="308495919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8EFBDC27-E420-4878-9EE6-7B9656D6442A}" type="datetimeFigureOut">
              <a:rPr lang="en-US" smtClean="0"/>
              <a:t>12/22/2016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28720711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0F7F47CF-67C9-420C-80A5-E2069FF0C2DF}" type="datetimeFigureOut">
              <a:rPr lang="en-US" smtClean="0"/>
              <a:t>12/22/2016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361687363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AE22DC73-F065-42F5-A9F2-D90B2E42A0B3}" type="datetimeFigureOut">
              <a:rPr lang="en-US" smtClean="0"/>
              <a:t>12/22/2016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282828445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76BEA702-9B29-41CC-9BCC-3DF8A0D379FE}" type="datetimeFigureOut">
              <a:rPr lang="en-US" smtClean="0"/>
              <a:t>12/22/2016</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635163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097649AC-CB8F-4FF1-9A34-5861C74DD0A7}" type="datetimeFigureOut">
              <a:rPr lang="en-US" smtClean="0"/>
              <a:t>12/22/2016</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211734870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EC5CECA-2D3A-4680-9B49-752200DE467C}" type="datetimeFigureOut">
              <a:rPr lang="en-US" smtClean="0"/>
              <a:t>12/22/2016</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299508018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50C3BFE2-83B7-4B0A-B9D3-AB28331082B3}" type="datetimeFigureOut">
              <a:rPr lang="en-US" smtClean="0"/>
              <a:t>12/22/2016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259706242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12EF78E3-FDA3-4D28-AAA2-0B81F349A39D}" type="datetimeFigureOut">
              <a:rPr lang="en-US" smtClean="0"/>
              <a:t>12/22/2016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36979872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35BB1C6-BF8F-4481-8AB2-603A1C8A906A}" type="datetimeFigureOut">
              <a:rPr lang="en-US" smtClean="0"/>
              <a:t>12/22/2016</a:t>
            </a:fld>
            <a:endParaRPr lang="en-US"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660116084"/>
      </p:ext>
    </p:extLst>
  </p:cSld>
  <p:clrMap bg1="lt1" tx1="dk1" bg2="lt2" tx2="dk2" accent1="accent1" accent2="accent2" accent3="accent3" accent4="accent4" accent5="accent5" accent6="accent6" hlink="hlink" folHlink="folHlink"/>
  <p:sldLayoutIdLst>
    <p:sldLayoutId id="2147483670" r:id="rId1"/>
    <p:sldLayoutId id="2147483671" r:id="rId2"/>
    <p:sldLayoutId id="2147483672" r:id="rId3"/>
    <p:sldLayoutId id="2147483673" r:id="rId4"/>
    <p:sldLayoutId id="2147483674" r:id="rId5"/>
    <p:sldLayoutId id="2147483675" r:id="rId6"/>
    <p:sldLayoutId id="2147483676" r:id="rId7"/>
    <p:sldLayoutId id="2147483677" r:id="rId8"/>
    <p:sldLayoutId id="2147483678" r:id="rId9"/>
    <p:sldLayoutId id="2147483679" r:id="rId10"/>
    <p:sldLayoutId id="2147483680" r:id="rId11"/>
    <p:sldLayoutId id="2147483681" r:id="rId12"/>
  </p:sldLayoutIdLst>
  <p:hf sldNum="0"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wm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jpe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8" Type="http://schemas.openxmlformats.org/officeDocument/2006/relationships/image" Target="../media/image8.jpeg"/><Relationship Id="rId3" Type="http://schemas.openxmlformats.org/officeDocument/2006/relationships/image" Target="../media/image3.jpeg"/><Relationship Id="rId7" Type="http://schemas.openxmlformats.org/officeDocument/2006/relationships/image" Target="../media/image7.jpeg"/><Relationship Id="rId2" Type="http://schemas.openxmlformats.org/officeDocument/2006/relationships/image" Target="../media/image2.jpeg"/><Relationship Id="rId1" Type="http://schemas.openxmlformats.org/officeDocument/2006/relationships/slideLayout" Target="../slideLayouts/slideLayout12.xml"/><Relationship Id="rId6" Type="http://schemas.openxmlformats.org/officeDocument/2006/relationships/image" Target="../media/image6.jpeg"/><Relationship Id="rId5" Type="http://schemas.openxmlformats.org/officeDocument/2006/relationships/image" Target="../media/image5.jpeg"/><Relationship Id="rId10" Type="http://schemas.openxmlformats.org/officeDocument/2006/relationships/image" Target="../media/image10.jpeg"/><Relationship Id="rId4" Type="http://schemas.openxmlformats.org/officeDocument/2006/relationships/image" Target="../media/image4.jpeg"/><Relationship Id="rId9" Type="http://schemas.openxmlformats.org/officeDocument/2006/relationships/image" Target="../media/image9.jpeg"/></Relationships>
</file>

<file path=ppt/slides/_rels/slide4.xml.rels><?xml version="1.0" encoding="UTF-8" standalone="yes"?>
<Relationships xmlns="http://schemas.openxmlformats.org/package/2006/relationships"><Relationship Id="rId8" Type="http://schemas.openxmlformats.org/officeDocument/2006/relationships/image" Target="../media/image16.jpeg"/><Relationship Id="rId3" Type="http://schemas.openxmlformats.org/officeDocument/2006/relationships/image" Target="../media/image11.jpeg"/><Relationship Id="rId7" Type="http://schemas.openxmlformats.org/officeDocument/2006/relationships/image" Target="../media/image15.jpeg"/><Relationship Id="rId2" Type="http://schemas.openxmlformats.org/officeDocument/2006/relationships/notesSlide" Target="../notesSlides/notesSlide1.xml"/><Relationship Id="rId1" Type="http://schemas.openxmlformats.org/officeDocument/2006/relationships/slideLayout" Target="../slideLayouts/slideLayout12.xml"/><Relationship Id="rId6" Type="http://schemas.openxmlformats.org/officeDocument/2006/relationships/image" Target="../media/image14.jpeg"/><Relationship Id="rId5" Type="http://schemas.openxmlformats.org/officeDocument/2006/relationships/image" Target="../media/image13.jpeg"/><Relationship Id="rId4" Type="http://schemas.openxmlformats.org/officeDocument/2006/relationships/image" Target="../media/image12.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197708"/>
            <a:ext cx="12192000" cy="3398109"/>
          </a:xfrm>
        </p:spPr>
        <p:txBody>
          <a:bodyPr>
            <a:noAutofit/>
          </a:bodyPr>
          <a:lstStyle/>
          <a:p>
            <a:pPr>
              <a:lnSpc>
                <a:spcPct val="100000"/>
              </a:lnSpc>
            </a:pPr>
            <a:r>
              <a:rPr lang="en-US" sz="4000" b="1" dirty="0"/>
              <a:t/>
            </a:r>
            <a:br>
              <a:rPr lang="en-US" sz="4000" b="1" dirty="0"/>
            </a:br>
            <a:r>
              <a:rPr lang="en-US" sz="4000" b="1" dirty="0"/>
              <a:t/>
            </a:r>
            <a:br>
              <a:rPr lang="en-US" sz="4000" b="1" dirty="0"/>
            </a:br>
            <a:r>
              <a:rPr lang="en-US" sz="4000" b="1" dirty="0"/>
              <a:t/>
            </a:r>
            <a:br>
              <a:rPr lang="en-US" sz="4000" b="1" dirty="0"/>
            </a:br>
            <a:r>
              <a:rPr lang="en-US" sz="4000" b="1" dirty="0"/>
              <a:t/>
            </a:r>
            <a:br>
              <a:rPr lang="en-US" sz="4000" b="1" dirty="0"/>
            </a:br>
            <a:r>
              <a:rPr lang="en-US" sz="4000" b="1" dirty="0"/>
              <a:t/>
            </a:r>
            <a:br>
              <a:rPr lang="en-US" sz="4000" b="1" dirty="0"/>
            </a:br>
            <a:r>
              <a:rPr lang="en-US" sz="4000" b="1" dirty="0"/>
              <a:t/>
            </a:r>
            <a:br>
              <a:rPr lang="en-US" sz="4000" b="1" dirty="0"/>
            </a:br>
            <a:r>
              <a:rPr lang="en-US" sz="4000" b="1" dirty="0"/>
              <a:t/>
            </a:r>
            <a:br>
              <a:rPr lang="en-US" sz="4000" b="1" dirty="0"/>
            </a:br>
            <a:r>
              <a:rPr lang="en-US" sz="4000" b="1" dirty="0"/>
              <a:t/>
            </a:r>
            <a:br>
              <a:rPr lang="en-US" sz="4000" b="1" dirty="0"/>
            </a:br>
            <a:r>
              <a:rPr lang="en-US" sz="2800" b="1" dirty="0">
                <a:latin typeface="Arial Unicode MS" panose="020B0604020202020204" pitchFamily="34" charset="-128"/>
                <a:ea typeface="Arial Unicode MS" panose="020B0604020202020204" pitchFamily="34" charset="-128"/>
                <a:cs typeface="Arial Unicode MS" panose="020B0604020202020204" pitchFamily="34" charset="-128"/>
              </a:rPr>
              <a:t>AFRICA RISING WEST AFRICA PROJECT-PHASE 2</a:t>
            </a:r>
            <a:r>
              <a:rPr lang="en-US" sz="2800" dirty="0">
                <a:latin typeface="Arial Unicode MS" panose="020B0604020202020204" pitchFamily="34" charset="-128"/>
                <a:ea typeface="Arial Unicode MS" panose="020B0604020202020204" pitchFamily="34" charset="-128"/>
                <a:cs typeface="Arial Unicode MS" panose="020B0604020202020204" pitchFamily="34" charset="-128"/>
              </a:rPr>
              <a:t/>
            </a:r>
            <a:br>
              <a:rPr lang="en-US" sz="2800" dirty="0">
                <a:latin typeface="Arial Unicode MS" panose="020B0604020202020204" pitchFamily="34" charset="-128"/>
                <a:ea typeface="Arial Unicode MS" panose="020B0604020202020204" pitchFamily="34" charset="-128"/>
                <a:cs typeface="Arial Unicode MS" panose="020B0604020202020204" pitchFamily="34" charset="-128"/>
              </a:rPr>
            </a:br>
            <a:r>
              <a:rPr lang="en-US" sz="2400" b="1" dirty="0">
                <a:latin typeface="Arial Unicode MS" panose="020B0604020202020204" pitchFamily="34" charset="-128"/>
                <a:ea typeface="Arial Unicode MS" panose="020B0604020202020204" pitchFamily="34" charset="-128"/>
                <a:cs typeface="Arial Unicode MS" panose="020B0604020202020204" pitchFamily="34" charset="-128"/>
              </a:rPr>
              <a:t/>
            </a:r>
            <a:br>
              <a:rPr lang="en-US" sz="2400" b="1" dirty="0">
                <a:latin typeface="Arial Unicode MS" panose="020B0604020202020204" pitchFamily="34" charset="-128"/>
                <a:ea typeface="Arial Unicode MS" panose="020B0604020202020204" pitchFamily="34" charset="-128"/>
                <a:cs typeface="Arial Unicode MS" panose="020B0604020202020204" pitchFamily="34" charset="-128"/>
              </a:rPr>
            </a:br>
            <a:r>
              <a:rPr lang="en-US" sz="2400" b="1" dirty="0">
                <a:latin typeface="Arial Unicode MS" panose="020B0604020202020204" pitchFamily="34" charset="-128"/>
                <a:ea typeface="Arial Unicode MS" panose="020B0604020202020204" pitchFamily="34" charset="-128"/>
                <a:cs typeface="Arial Unicode MS" panose="020B0604020202020204" pitchFamily="34" charset="-128"/>
              </a:rPr>
              <a:t>OPPORTUNITIES AND CHALLENGES FOR SCALING LIVESTOCK TECHNOLOGIES IN GHANA-HEIFER’S APPROACH</a:t>
            </a:r>
            <a:r>
              <a:rPr lang="en-US" sz="3200" b="1" i="1" dirty="0">
                <a:latin typeface="Arial Unicode MS" panose="020B0604020202020204" pitchFamily="34" charset="-128"/>
                <a:ea typeface="Arial Unicode MS" panose="020B0604020202020204" pitchFamily="34" charset="-128"/>
                <a:cs typeface="Arial Unicode MS" panose="020B0604020202020204" pitchFamily="34" charset="-128"/>
              </a:rPr>
              <a:t/>
            </a:r>
            <a:br>
              <a:rPr lang="en-US" sz="3200" b="1" i="1" dirty="0">
                <a:latin typeface="Arial Unicode MS" panose="020B0604020202020204" pitchFamily="34" charset="-128"/>
                <a:ea typeface="Arial Unicode MS" panose="020B0604020202020204" pitchFamily="34" charset="-128"/>
                <a:cs typeface="Arial Unicode MS" panose="020B0604020202020204" pitchFamily="34" charset="-128"/>
              </a:rPr>
            </a:br>
            <a:r>
              <a:rPr lang="en-US" sz="2400" dirty="0"/>
              <a:t/>
            </a:r>
            <a:br>
              <a:rPr lang="en-US" sz="2400" dirty="0"/>
            </a:br>
            <a:r>
              <a:rPr lang="en-US" sz="2400" dirty="0"/>
              <a:t>      </a:t>
            </a:r>
            <a:br>
              <a:rPr lang="en-US" sz="2400" dirty="0"/>
            </a:br>
            <a:endParaRPr lang="en-US" sz="4000" i="1" dirty="0"/>
          </a:p>
        </p:txBody>
      </p:sp>
      <p:sp>
        <p:nvSpPr>
          <p:cNvPr id="3" name="Subtitle 2"/>
          <p:cNvSpPr>
            <a:spLocks noGrp="1"/>
          </p:cNvSpPr>
          <p:nvPr>
            <p:ph type="subTitle" idx="1"/>
          </p:nvPr>
        </p:nvSpPr>
        <p:spPr>
          <a:xfrm>
            <a:off x="0" y="2236573"/>
            <a:ext cx="12192000" cy="4621427"/>
          </a:xfrm>
        </p:spPr>
        <p:txBody>
          <a:bodyPr/>
          <a:lstStyle/>
          <a:p>
            <a:endParaRPr lang="en-US" dirty="0"/>
          </a:p>
          <a:p>
            <a:endParaRPr lang="en-US" dirty="0"/>
          </a:p>
          <a:p>
            <a:r>
              <a:rPr lang="en-US" dirty="0"/>
              <a:t>                 HEIFER GHANA</a:t>
            </a:r>
          </a:p>
          <a:p>
            <a:endParaRPr lang="en-US" dirty="0"/>
          </a:p>
          <a:p>
            <a:endParaRPr lang="en-US" dirty="0"/>
          </a:p>
          <a:p>
            <a:r>
              <a:rPr lang="en-US" dirty="0"/>
              <a:t>EBENEZER GHAMLI </a:t>
            </a:r>
          </a:p>
        </p:txBody>
      </p:sp>
      <p:pic>
        <p:nvPicPr>
          <p:cNvPr id="4" name="Picture 3" descr="Heifer Logo"/>
          <p:cNvPicPr/>
          <p:nvPr/>
        </p:nvPicPr>
        <p:blipFill>
          <a:blip r:embed="rId2" cstate="email">
            <a:extLst>
              <a:ext uri="{28A0092B-C50C-407E-A947-70E740481C1C}">
                <a14:useLocalDpi xmlns:a14="http://schemas.microsoft.com/office/drawing/2010/main"/>
              </a:ext>
            </a:extLst>
          </a:blip>
          <a:srcRect/>
          <a:stretch>
            <a:fillRect/>
          </a:stretch>
        </p:blipFill>
        <p:spPr>
          <a:xfrm>
            <a:off x="1524001" y="2808513"/>
            <a:ext cx="2303416" cy="1541417"/>
          </a:xfrm>
          <a:prstGeom prst="rect">
            <a:avLst/>
          </a:prstGeom>
          <a:noFill/>
          <a:ln>
            <a:noFill/>
          </a:ln>
        </p:spPr>
      </p:pic>
    </p:spTree>
    <p:extLst>
      <p:ext uri="{BB962C8B-B14F-4D97-AF65-F5344CB8AC3E}">
        <p14:creationId xmlns:p14="http://schemas.microsoft.com/office/powerpoint/2010/main" val="272458000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741404"/>
            <a:ext cx="4772025" cy="1618737"/>
          </a:xfrm>
        </p:spPr>
        <p:style>
          <a:lnRef idx="2">
            <a:schemeClr val="accent2"/>
          </a:lnRef>
          <a:fillRef idx="1">
            <a:schemeClr val="lt1"/>
          </a:fillRef>
          <a:effectRef idx="0">
            <a:schemeClr val="accent2"/>
          </a:effectRef>
          <a:fontRef idx="minor">
            <a:schemeClr val="dk1"/>
          </a:fontRef>
        </p:style>
        <p:txBody>
          <a:bodyPr>
            <a:normAutofit/>
          </a:bodyPr>
          <a:lstStyle/>
          <a:p>
            <a:r>
              <a:rPr lang="en-US" sz="2700" dirty="0">
                <a:solidFill>
                  <a:srgbClr val="FF0000"/>
                </a:solidFill>
              </a:rPr>
              <a:t>Conditions for Upscaling Initiatives Contd. </a:t>
            </a:r>
            <a:r>
              <a:rPr lang="en-US" dirty="0">
                <a:solidFill>
                  <a:srgbClr val="FF0000"/>
                </a:solidFill>
              </a:rPr>
              <a:t/>
            </a:r>
            <a:br>
              <a:rPr lang="en-US" dirty="0">
                <a:solidFill>
                  <a:srgbClr val="FF0000"/>
                </a:solidFill>
              </a:rPr>
            </a:br>
            <a:endParaRPr lang="en-US" dirty="0"/>
          </a:p>
        </p:txBody>
      </p:sp>
      <p:sp>
        <p:nvSpPr>
          <p:cNvPr id="3" name="Content Placeholder 2"/>
          <p:cNvSpPr>
            <a:spLocks noGrp="1"/>
          </p:cNvSpPr>
          <p:nvPr>
            <p:ph idx="1"/>
          </p:nvPr>
        </p:nvSpPr>
        <p:spPr>
          <a:xfrm>
            <a:off x="4772025" y="741405"/>
            <a:ext cx="7419975" cy="5119646"/>
          </a:xfrm>
        </p:spPr>
        <p:style>
          <a:lnRef idx="2">
            <a:schemeClr val="accent2"/>
          </a:lnRef>
          <a:fillRef idx="1">
            <a:schemeClr val="lt1"/>
          </a:fillRef>
          <a:effectRef idx="0">
            <a:schemeClr val="accent2"/>
          </a:effectRef>
          <a:fontRef idx="minor">
            <a:schemeClr val="dk1"/>
          </a:fontRef>
        </p:style>
        <p:txBody>
          <a:bodyPr/>
          <a:lstStyle/>
          <a:p>
            <a:endParaRPr lang="en-US" dirty="0"/>
          </a:p>
          <a:p>
            <a:endParaRPr lang="en-US" dirty="0"/>
          </a:p>
          <a:p>
            <a:pPr marL="0" indent="0">
              <a:buNone/>
            </a:pPr>
            <a:endParaRPr lang="en-US" dirty="0"/>
          </a:p>
          <a:p>
            <a:pPr marL="0" indent="0">
              <a:buNone/>
            </a:pPr>
            <a:r>
              <a:rPr lang="en-US" dirty="0"/>
              <a:t>People will adopt technologies if the benefits (i.e. profits) are tangible and can be obtained within a very short time.</a:t>
            </a:r>
          </a:p>
          <a:p>
            <a:endParaRPr lang="en-US" dirty="0"/>
          </a:p>
        </p:txBody>
      </p:sp>
      <p:sp>
        <p:nvSpPr>
          <p:cNvPr id="4" name="Text Placeholder 3"/>
          <p:cNvSpPr>
            <a:spLocks noGrp="1"/>
          </p:cNvSpPr>
          <p:nvPr>
            <p:ph type="body" sz="half" idx="2"/>
          </p:nvPr>
        </p:nvSpPr>
        <p:spPr>
          <a:xfrm>
            <a:off x="0" y="2360141"/>
            <a:ext cx="4772025" cy="3500909"/>
          </a:xfrm>
        </p:spPr>
        <p:style>
          <a:lnRef idx="2">
            <a:schemeClr val="accent2"/>
          </a:lnRef>
          <a:fillRef idx="1">
            <a:schemeClr val="lt1"/>
          </a:fillRef>
          <a:effectRef idx="0">
            <a:schemeClr val="accent2"/>
          </a:effectRef>
          <a:fontRef idx="minor">
            <a:schemeClr val="dk1"/>
          </a:fontRef>
        </p:style>
        <p:txBody>
          <a:bodyPr>
            <a:normAutofit/>
          </a:bodyPr>
          <a:lstStyle/>
          <a:p>
            <a:endParaRPr lang="en-US" b="1" dirty="0"/>
          </a:p>
          <a:p>
            <a:endParaRPr lang="en-US" b="1" dirty="0"/>
          </a:p>
          <a:p>
            <a:r>
              <a:rPr lang="en-US" b="1" dirty="0"/>
              <a:t>                     </a:t>
            </a:r>
          </a:p>
          <a:p>
            <a:r>
              <a:rPr lang="en-US" b="1" dirty="0"/>
              <a:t>                 </a:t>
            </a:r>
          </a:p>
          <a:p>
            <a:r>
              <a:rPr lang="en-US" sz="2400" b="1" dirty="0">
                <a:solidFill>
                  <a:srgbClr val="FF0000"/>
                </a:solidFill>
              </a:rPr>
              <a:t>      Positive Outcomes</a:t>
            </a:r>
            <a:endParaRPr lang="en-US" sz="2400" dirty="0">
              <a:solidFill>
                <a:srgbClr val="FF0000"/>
              </a:solidFill>
            </a:endParaRPr>
          </a:p>
          <a:p>
            <a:endParaRPr lang="en-US" dirty="0"/>
          </a:p>
        </p:txBody>
      </p:sp>
    </p:spTree>
    <p:extLst>
      <p:ext uri="{BB962C8B-B14F-4D97-AF65-F5344CB8AC3E}">
        <p14:creationId xmlns:p14="http://schemas.microsoft.com/office/powerpoint/2010/main" val="76296419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4572001" cy="1260389"/>
          </a:xfrm>
        </p:spPr>
        <p:style>
          <a:lnRef idx="2">
            <a:schemeClr val="accent2"/>
          </a:lnRef>
          <a:fillRef idx="1">
            <a:schemeClr val="lt1"/>
          </a:fillRef>
          <a:effectRef idx="0">
            <a:schemeClr val="accent2"/>
          </a:effectRef>
          <a:fontRef idx="minor">
            <a:schemeClr val="dk1"/>
          </a:fontRef>
        </p:style>
        <p:txBody>
          <a:bodyPr>
            <a:normAutofit fontScale="90000"/>
          </a:bodyPr>
          <a:lstStyle/>
          <a:p>
            <a:r>
              <a:rPr lang="en-US" sz="3600" dirty="0">
                <a:solidFill>
                  <a:srgbClr val="FF0000"/>
                </a:solidFill>
              </a:rPr>
              <a:t/>
            </a:r>
            <a:br>
              <a:rPr lang="en-US" sz="3600" dirty="0">
                <a:solidFill>
                  <a:srgbClr val="FF0000"/>
                </a:solidFill>
              </a:rPr>
            </a:br>
            <a:r>
              <a:rPr lang="en-US" sz="3600" dirty="0">
                <a:solidFill>
                  <a:srgbClr val="FF0000"/>
                </a:solidFill>
              </a:rPr>
              <a:t/>
            </a:r>
            <a:br>
              <a:rPr lang="en-US" sz="3600" dirty="0">
                <a:solidFill>
                  <a:srgbClr val="FF0000"/>
                </a:solidFill>
              </a:rPr>
            </a:br>
            <a:r>
              <a:rPr lang="en-US" sz="3600" dirty="0">
                <a:solidFill>
                  <a:srgbClr val="FF0000"/>
                </a:solidFill>
              </a:rPr>
              <a:t/>
            </a:r>
            <a:br>
              <a:rPr lang="en-US" sz="3600" dirty="0">
                <a:solidFill>
                  <a:srgbClr val="FF0000"/>
                </a:solidFill>
              </a:rPr>
            </a:br>
            <a:r>
              <a:rPr lang="en-US" sz="3600" dirty="0">
                <a:solidFill>
                  <a:srgbClr val="FF0000"/>
                </a:solidFill>
              </a:rPr>
              <a:t/>
            </a:r>
            <a:br>
              <a:rPr lang="en-US" sz="3600" dirty="0">
                <a:solidFill>
                  <a:srgbClr val="FF0000"/>
                </a:solidFill>
              </a:rPr>
            </a:br>
            <a:r>
              <a:rPr lang="en-US" sz="3100" dirty="0">
                <a:solidFill>
                  <a:srgbClr val="FF0000"/>
                </a:solidFill>
                <a:latin typeface="Bookman Old Style" panose="02050604050505020204" pitchFamily="18" charset="0"/>
              </a:rPr>
              <a:t>Conditions for Upscaling initiatives Contd. </a:t>
            </a:r>
            <a:br>
              <a:rPr lang="en-US" sz="3100" dirty="0">
                <a:solidFill>
                  <a:srgbClr val="FF0000"/>
                </a:solidFill>
                <a:latin typeface="Bookman Old Style" panose="02050604050505020204" pitchFamily="18" charset="0"/>
              </a:rPr>
            </a:br>
            <a:endParaRPr lang="en-US" dirty="0">
              <a:latin typeface="Bookman Old Style" panose="02050604050505020204" pitchFamily="18" charset="0"/>
            </a:endParaRPr>
          </a:p>
        </p:txBody>
      </p:sp>
      <p:sp>
        <p:nvSpPr>
          <p:cNvPr id="3" name="Content Placeholder 2"/>
          <p:cNvSpPr>
            <a:spLocks noGrp="1"/>
          </p:cNvSpPr>
          <p:nvPr>
            <p:ph idx="1"/>
          </p:nvPr>
        </p:nvSpPr>
        <p:spPr>
          <a:xfrm>
            <a:off x="4572001" y="1"/>
            <a:ext cx="7619999" cy="6734432"/>
          </a:xfrm>
        </p:spPr>
        <p:style>
          <a:lnRef idx="2">
            <a:schemeClr val="accent2"/>
          </a:lnRef>
          <a:fillRef idx="1">
            <a:schemeClr val="lt1"/>
          </a:fillRef>
          <a:effectRef idx="0">
            <a:schemeClr val="accent2"/>
          </a:effectRef>
          <a:fontRef idx="minor">
            <a:schemeClr val="dk1"/>
          </a:fontRef>
        </p:style>
        <p:txBody>
          <a:bodyPr>
            <a:normAutofit fontScale="70000" lnSpcReduction="20000"/>
          </a:bodyPr>
          <a:lstStyle/>
          <a:p>
            <a:pPr marL="0" indent="0">
              <a:buNone/>
            </a:pPr>
            <a:endParaRPr lang="en-US" dirty="0"/>
          </a:p>
          <a:p>
            <a:pPr>
              <a:buFont typeface="Wingdings" panose="05000000000000000000" pitchFamily="2" charset="2"/>
              <a:buChar char="§"/>
            </a:pPr>
            <a:r>
              <a:rPr lang="en-US" sz="3400" dirty="0">
                <a:latin typeface="Bookman Old Style" panose="02050604050505020204" pitchFamily="18" charset="0"/>
              </a:rPr>
              <a:t>Incentives or motivation creates favorable conditions for the adoption of technologies. </a:t>
            </a:r>
            <a:r>
              <a:rPr lang="en-US" sz="3400" dirty="0" err="1">
                <a:latin typeface="Bookman Old Style" panose="02050604050505020204" pitchFamily="18" charset="0"/>
              </a:rPr>
              <a:t>Eg</a:t>
            </a:r>
            <a:r>
              <a:rPr lang="en-US" sz="3400" dirty="0">
                <a:latin typeface="Bookman Old Style" panose="02050604050505020204" pitchFamily="18" charset="0"/>
              </a:rPr>
              <a:t>. </a:t>
            </a:r>
            <a:r>
              <a:rPr lang="en-US" sz="3400" i="1" dirty="0">
                <a:solidFill>
                  <a:srgbClr val="00B0F0"/>
                </a:solidFill>
                <a:latin typeface="Arial Unicode MS" panose="020B0604020202020204" pitchFamily="34" charset="-128"/>
                <a:ea typeface="Arial Unicode MS" panose="020B0604020202020204" pitchFamily="34" charset="-128"/>
                <a:cs typeface="Arial Unicode MS" panose="020B0604020202020204" pitchFamily="34" charset="-128"/>
              </a:rPr>
              <a:t>Fertilizer introduction</a:t>
            </a:r>
            <a:r>
              <a:rPr lang="en-US" sz="3400" dirty="0">
                <a:latin typeface="Arial Unicode MS" panose="020B0604020202020204" pitchFamily="34" charset="-128"/>
                <a:ea typeface="Arial Unicode MS" panose="020B0604020202020204" pitchFamily="34" charset="-128"/>
                <a:cs typeface="Arial Unicode MS" panose="020B0604020202020204" pitchFamily="34" charset="-128"/>
              </a:rPr>
              <a:t>, </a:t>
            </a:r>
            <a:r>
              <a:rPr lang="en-US" sz="3400" i="1" dirty="0">
                <a:solidFill>
                  <a:srgbClr val="00B0F0"/>
                </a:solidFill>
                <a:latin typeface="Arial Unicode MS" panose="020B0604020202020204" pitchFamily="34" charset="-128"/>
                <a:ea typeface="Arial Unicode MS" panose="020B0604020202020204" pitchFamily="34" charset="-128"/>
                <a:cs typeface="Arial Unicode MS" panose="020B0604020202020204" pitchFamily="34" charset="-128"/>
              </a:rPr>
              <a:t>farmer to farmer field visits, Farmer Field Schools</a:t>
            </a:r>
          </a:p>
          <a:p>
            <a:pPr marL="0" indent="0">
              <a:buNone/>
            </a:pPr>
            <a:endParaRPr lang="en-US" sz="2800" dirty="0">
              <a:latin typeface="Arial Unicode MS" panose="020B0604020202020204" pitchFamily="34" charset="-128"/>
              <a:ea typeface="Arial Unicode MS" panose="020B0604020202020204" pitchFamily="34" charset="-128"/>
              <a:cs typeface="Arial Unicode MS" panose="020B0604020202020204" pitchFamily="34" charset="-128"/>
            </a:endParaRPr>
          </a:p>
          <a:p>
            <a:pPr algn="just">
              <a:buFont typeface="Wingdings" panose="05000000000000000000" pitchFamily="2" charset="2"/>
              <a:buChar char="§"/>
            </a:pPr>
            <a:r>
              <a:rPr lang="en-US" sz="3400" dirty="0">
                <a:latin typeface="Bookman Old Style" panose="02050604050505020204" pitchFamily="18" charset="0"/>
              </a:rPr>
              <a:t>The extent to which farmers adopt and scale technologies is informed by the challenges that they have overcome or the benefits that they had in the past. </a:t>
            </a:r>
          </a:p>
          <a:p>
            <a:pPr>
              <a:buFont typeface="Wingdings" panose="05000000000000000000" pitchFamily="2" charset="2"/>
              <a:buChar char="§"/>
            </a:pPr>
            <a:endParaRPr lang="en-US" dirty="0">
              <a:latin typeface="Bookman Old Style" panose="02050604050505020204" pitchFamily="18" charset="0"/>
            </a:endParaRPr>
          </a:p>
          <a:p>
            <a:pPr>
              <a:buFont typeface="Wingdings" panose="05000000000000000000" pitchFamily="2" charset="2"/>
              <a:buChar char="§"/>
            </a:pPr>
            <a:r>
              <a:rPr lang="en-US" sz="3400" dirty="0">
                <a:latin typeface="Bookman Old Style" panose="02050604050505020204" pitchFamily="18" charset="0"/>
              </a:rPr>
              <a:t>Technologies that speak to the felt needs of farmers are more likely to be adopted and scaled up. On the other hand, alien technologies which do not address pressing farmer challenges may not be of interest to the farmers.</a:t>
            </a:r>
          </a:p>
          <a:p>
            <a:pPr>
              <a:buFont typeface="Wingdings" panose="05000000000000000000" pitchFamily="2" charset="2"/>
              <a:buChar char="§"/>
            </a:pPr>
            <a:endParaRPr lang="en-US" dirty="0"/>
          </a:p>
          <a:p>
            <a:pPr algn="just">
              <a:buFont typeface="Wingdings" panose="05000000000000000000" pitchFamily="2" charset="2"/>
              <a:buChar char="§"/>
            </a:pPr>
            <a:r>
              <a:rPr lang="en-US" sz="3400" dirty="0">
                <a:latin typeface="Bookman Old Style" panose="02050604050505020204" pitchFamily="18" charset="0"/>
              </a:rPr>
              <a:t>Prohibitive costs (labor, time and $$$) of technology adoption and scaling could be a disincentive</a:t>
            </a:r>
            <a:r>
              <a:rPr lang="en-US" sz="3400" b="1" i="1" dirty="0">
                <a:solidFill>
                  <a:srgbClr val="00B0F0"/>
                </a:solidFill>
                <a:latin typeface="Bookman Old Style" panose="02050604050505020204" pitchFamily="18" charset="0"/>
              </a:rPr>
              <a:t>. </a:t>
            </a:r>
            <a:r>
              <a:rPr lang="en-US" sz="2300" b="1" i="1" dirty="0">
                <a:solidFill>
                  <a:srgbClr val="00B0F0"/>
                </a:solidFill>
                <a:latin typeface="Bookman Old Style" panose="02050604050505020204" pitchFamily="18" charset="0"/>
              </a:rPr>
              <a:t>In one community in the Upper East Region, the associate cost of constructing a compost structure was found to be a major stumbling block to the scaling up of composting.  </a:t>
            </a:r>
          </a:p>
          <a:p>
            <a:endParaRPr lang="en-US" dirty="0"/>
          </a:p>
        </p:txBody>
      </p:sp>
      <p:sp>
        <p:nvSpPr>
          <p:cNvPr id="4" name="Text Placeholder 3"/>
          <p:cNvSpPr>
            <a:spLocks noGrp="1"/>
          </p:cNvSpPr>
          <p:nvPr>
            <p:ph type="body" sz="half" idx="2"/>
          </p:nvPr>
        </p:nvSpPr>
        <p:spPr>
          <a:xfrm>
            <a:off x="1" y="1260389"/>
            <a:ext cx="4572000" cy="5474043"/>
          </a:xfrm>
        </p:spPr>
        <p:style>
          <a:lnRef idx="2">
            <a:schemeClr val="accent2"/>
          </a:lnRef>
          <a:fillRef idx="1">
            <a:schemeClr val="lt1"/>
          </a:fillRef>
          <a:effectRef idx="0">
            <a:schemeClr val="accent2"/>
          </a:effectRef>
          <a:fontRef idx="minor">
            <a:schemeClr val="dk1"/>
          </a:fontRef>
        </p:style>
        <p:txBody>
          <a:bodyPr>
            <a:normAutofit/>
          </a:bodyPr>
          <a:lstStyle/>
          <a:p>
            <a:r>
              <a:rPr lang="en-US" sz="2400" b="1" dirty="0">
                <a:solidFill>
                  <a:srgbClr val="FF0000"/>
                </a:solidFill>
                <a:latin typeface="Bookman Old Style" panose="02050604050505020204" pitchFamily="18" charset="0"/>
              </a:rPr>
              <a:t>Provision of Incentives</a:t>
            </a:r>
          </a:p>
          <a:p>
            <a:endParaRPr lang="en-US" sz="2400" b="1" dirty="0">
              <a:solidFill>
                <a:srgbClr val="FF0000"/>
              </a:solidFill>
              <a:latin typeface="Bookman Old Style" panose="02050604050505020204" pitchFamily="18" charset="0"/>
            </a:endParaRPr>
          </a:p>
          <a:p>
            <a:r>
              <a:rPr lang="en-US" sz="2400" b="1" dirty="0">
                <a:solidFill>
                  <a:srgbClr val="FF0000"/>
                </a:solidFill>
                <a:latin typeface="Bookman Old Style" panose="02050604050505020204" pitchFamily="18" charset="0"/>
              </a:rPr>
              <a:t>Farmer Experiences: </a:t>
            </a:r>
          </a:p>
          <a:p>
            <a:endParaRPr lang="en-US" sz="2400" b="1" dirty="0">
              <a:solidFill>
                <a:srgbClr val="FF0000"/>
              </a:solidFill>
              <a:latin typeface="Bookman Old Style" panose="02050604050505020204" pitchFamily="18" charset="0"/>
            </a:endParaRPr>
          </a:p>
          <a:p>
            <a:endParaRPr lang="en-US" sz="2400" b="1" dirty="0">
              <a:solidFill>
                <a:srgbClr val="FF0000"/>
              </a:solidFill>
              <a:latin typeface="Bookman Old Style" panose="02050604050505020204" pitchFamily="18" charset="0"/>
            </a:endParaRPr>
          </a:p>
          <a:p>
            <a:r>
              <a:rPr lang="en-US" sz="2400" b="1" dirty="0">
                <a:solidFill>
                  <a:srgbClr val="FF0000"/>
                </a:solidFill>
                <a:latin typeface="Bookman Old Style" panose="02050604050505020204" pitchFamily="18" charset="0"/>
              </a:rPr>
              <a:t>Demand Driven Technologies</a:t>
            </a:r>
          </a:p>
          <a:p>
            <a:endParaRPr lang="en-US" sz="2400" b="1" dirty="0">
              <a:solidFill>
                <a:srgbClr val="FF0000"/>
              </a:solidFill>
              <a:latin typeface="Bookman Old Style" panose="02050604050505020204" pitchFamily="18" charset="0"/>
            </a:endParaRPr>
          </a:p>
          <a:p>
            <a:endParaRPr lang="en-US" sz="2400" b="1" dirty="0">
              <a:solidFill>
                <a:srgbClr val="FF0000"/>
              </a:solidFill>
              <a:latin typeface="Bookman Old Style" panose="02050604050505020204" pitchFamily="18" charset="0"/>
            </a:endParaRPr>
          </a:p>
          <a:p>
            <a:r>
              <a:rPr lang="en-US" sz="2400" b="1" dirty="0">
                <a:solidFill>
                  <a:srgbClr val="FF0000"/>
                </a:solidFill>
                <a:latin typeface="Bookman Old Style" panose="02050604050505020204" pitchFamily="18" charset="0"/>
              </a:rPr>
              <a:t>Input Costs of Technologies</a:t>
            </a:r>
          </a:p>
        </p:txBody>
      </p:sp>
      <p:sp>
        <p:nvSpPr>
          <p:cNvPr id="5" name="Arrow: Curved Up 4"/>
          <p:cNvSpPr/>
          <p:nvPr/>
        </p:nvSpPr>
        <p:spPr>
          <a:xfrm>
            <a:off x="3682314" y="1346886"/>
            <a:ext cx="1346886" cy="605483"/>
          </a:xfrm>
          <a:prstGeom prst="curvedUpArrow">
            <a:avLst>
              <a:gd name="adj1" fmla="val 7074"/>
              <a:gd name="adj2" fmla="val 22535"/>
              <a:gd name="adj3" fmla="val 23701"/>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178197880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 y="-1"/>
            <a:ext cx="3422820" cy="1717589"/>
          </a:xfrm>
        </p:spPr>
        <p:style>
          <a:lnRef idx="2">
            <a:schemeClr val="accent2"/>
          </a:lnRef>
          <a:fillRef idx="1">
            <a:schemeClr val="lt1"/>
          </a:fillRef>
          <a:effectRef idx="0">
            <a:schemeClr val="accent2"/>
          </a:effectRef>
          <a:fontRef idx="minor">
            <a:schemeClr val="dk1"/>
          </a:fontRef>
        </p:style>
        <p:txBody>
          <a:bodyPr>
            <a:normAutofit fontScale="90000"/>
          </a:bodyPr>
          <a:lstStyle/>
          <a:p>
            <a:r>
              <a:rPr lang="en-US" sz="3100" dirty="0">
                <a:solidFill>
                  <a:srgbClr val="FF0000"/>
                </a:solidFill>
                <a:latin typeface="Bookman Old Style" panose="02050604050505020204" pitchFamily="18" charset="0"/>
              </a:rPr>
              <a:t/>
            </a:r>
            <a:br>
              <a:rPr lang="en-US" sz="3100" dirty="0">
                <a:solidFill>
                  <a:srgbClr val="FF0000"/>
                </a:solidFill>
                <a:latin typeface="Bookman Old Style" panose="02050604050505020204" pitchFamily="18" charset="0"/>
              </a:rPr>
            </a:br>
            <a:r>
              <a:rPr lang="en-US" sz="3100" dirty="0">
                <a:solidFill>
                  <a:srgbClr val="FF0000"/>
                </a:solidFill>
                <a:latin typeface="Bookman Old Style" panose="02050604050505020204" pitchFamily="18" charset="0"/>
              </a:rPr>
              <a:t/>
            </a:r>
            <a:br>
              <a:rPr lang="en-US" sz="3100" dirty="0">
                <a:solidFill>
                  <a:srgbClr val="FF0000"/>
                </a:solidFill>
                <a:latin typeface="Bookman Old Style" panose="02050604050505020204" pitchFamily="18" charset="0"/>
              </a:rPr>
            </a:br>
            <a:r>
              <a:rPr lang="en-US" sz="3100" dirty="0">
                <a:solidFill>
                  <a:srgbClr val="FF0000"/>
                </a:solidFill>
                <a:latin typeface="Bookman Old Style" panose="02050604050505020204" pitchFamily="18" charset="0"/>
              </a:rPr>
              <a:t>Conditions for Upscaling Initiatives Contd. </a:t>
            </a:r>
            <a:r>
              <a:rPr lang="en-US" dirty="0">
                <a:solidFill>
                  <a:srgbClr val="FF0000"/>
                </a:solidFill>
                <a:latin typeface="Bookman Old Style" panose="02050604050505020204" pitchFamily="18" charset="0"/>
              </a:rPr>
              <a:t/>
            </a:r>
            <a:br>
              <a:rPr lang="en-US" dirty="0">
                <a:solidFill>
                  <a:srgbClr val="FF0000"/>
                </a:solidFill>
                <a:latin typeface="Bookman Old Style" panose="02050604050505020204" pitchFamily="18" charset="0"/>
              </a:rPr>
            </a:br>
            <a:endParaRPr lang="en-US" dirty="0"/>
          </a:p>
        </p:txBody>
      </p:sp>
      <p:sp>
        <p:nvSpPr>
          <p:cNvPr id="3" name="Content Placeholder 2"/>
          <p:cNvSpPr>
            <a:spLocks noGrp="1"/>
          </p:cNvSpPr>
          <p:nvPr>
            <p:ph idx="1"/>
          </p:nvPr>
        </p:nvSpPr>
        <p:spPr>
          <a:xfrm>
            <a:off x="3422821" y="0"/>
            <a:ext cx="8769179" cy="6857999"/>
          </a:xfrm>
        </p:spPr>
        <p:style>
          <a:lnRef idx="2">
            <a:schemeClr val="accent2"/>
          </a:lnRef>
          <a:fillRef idx="1">
            <a:schemeClr val="lt1"/>
          </a:fillRef>
          <a:effectRef idx="0">
            <a:schemeClr val="accent2"/>
          </a:effectRef>
          <a:fontRef idx="minor">
            <a:schemeClr val="dk1"/>
          </a:fontRef>
        </p:style>
        <p:txBody>
          <a:bodyPr>
            <a:normAutofit/>
          </a:bodyPr>
          <a:lstStyle/>
          <a:p>
            <a:pPr>
              <a:buFont typeface="Wingdings" panose="05000000000000000000" pitchFamily="2" charset="2"/>
              <a:buChar char="§"/>
            </a:pPr>
            <a:r>
              <a:rPr lang="en-US" sz="2800" dirty="0"/>
              <a:t>Partnerships are essential, especially for reaching out to end users. NGOs, for example, are better placed to deliver new technologies and innovations to farmers and other value chain actors.</a:t>
            </a:r>
          </a:p>
          <a:p>
            <a:pPr>
              <a:buFont typeface="Wingdings" panose="05000000000000000000" pitchFamily="2" charset="2"/>
              <a:buChar char="§"/>
            </a:pPr>
            <a:endParaRPr lang="en-US" sz="2400" dirty="0"/>
          </a:p>
          <a:p>
            <a:pPr>
              <a:buFont typeface="Wingdings" panose="05000000000000000000" pitchFamily="2" charset="2"/>
              <a:buChar char="§"/>
            </a:pPr>
            <a:r>
              <a:rPr lang="en-US" sz="2800" dirty="0"/>
              <a:t>The livelihoods of farmers are not along a single sector but multi-dimensional. Technologies therefore should be promoted or aligned alongside processes relating to the environment, water, nutrition and food security, hence the need for all stakeholders to be involved.</a:t>
            </a:r>
          </a:p>
          <a:p>
            <a:pPr>
              <a:buFont typeface="Wingdings" panose="05000000000000000000" pitchFamily="2" charset="2"/>
              <a:buChar char="§"/>
            </a:pPr>
            <a:endParaRPr lang="en-US" sz="2400" dirty="0"/>
          </a:p>
          <a:p>
            <a:pPr>
              <a:buFont typeface="Wingdings" panose="05000000000000000000" pitchFamily="2" charset="2"/>
              <a:buChar char="§"/>
            </a:pPr>
            <a:r>
              <a:rPr lang="en-US" sz="2800" dirty="0"/>
              <a:t>Support service providers such as the Govt agencies, NGOs and the private sector are needed to interphase continuously with farmers so as to see through the adoption and eventual scale up of technologies.</a:t>
            </a:r>
          </a:p>
          <a:p>
            <a:endParaRPr lang="en-US" dirty="0"/>
          </a:p>
        </p:txBody>
      </p:sp>
      <p:sp>
        <p:nvSpPr>
          <p:cNvPr id="4" name="Text Placeholder 3"/>
          <p:cNvSpPr>
            <a:spLocks noGrp="1"/>
          </p:cNvSpPr>
          <p:nvPr>
            <p:ph type="body" sz="half" idx="2"/>
          </p:nvPr>
        </p:nvSpPr>
        <p:spPr>
          <a:xfrm>
            <a:off x="0" y="1717588"/>
            <a:ext cx="3422820" cy="5140412"/>
          </a:xfrm>
        </p:spPr>
        <p:style>
          <a:lnRef idx="2">
            <a:schemeClr val="accent2"/>
          </a:lnRef>
          <a:fillRef idx="1">
            <a:schemeClr val="lt1"/>
          </a:fillRef>
          <a:effectRef idx="0">
            <a:schemeClr val="accent2"/>
          </a:effectRef>
          <a:fontRef idx="minor">
            <a:schemeClr val="dk1"/>
          </a:fontRef>
        </p:style>
        <p:txBody>
          <a:bodyPr/>
          <a:lstStyle/>
          <a:p>
            <a:endParaRPr lang="en-US" sz="1800" b="1" dirty="0"/>
          </a:p>
          <a:p>
            <a:endParaRPr lang="en-US" b="1" dirty="0"/>
          </a:p>
          <a:p>
            <a:endParaRPr lang="en-US" b="1" dirty="0"/>
          </a:p>
          <a:p>
            <a:endParaRPr lang="en-US" b="1" dirty="0"/>
          </a:p>
          <a:p>
            <a:r>
              <a:rPr lang="en-US" sz="3200" dirty="0">
                <a:solidFill>
                  <a:srgbClr val="FF0000"/>
                </a:solidFill>
              </a:rPr>
              <a:t>Multi Stakeholder Involvement</a:t>
            </a:r>
          </a:p>
        </p:txBody>
      </p:sp>
    </p:spTree>
    <p:extLst>
      <p:ext uri="{BB962C8B-B14F-4D97-AF65-F5344CB8AC3E}">
        <p14:creationId xmlns:p14="http://schemas.microsoft.com/office/powerpoint/2010/main" val="230979156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97708"/>
            <a:ext cx="4772025" cy="1408671"/>
          </a:xfrm>
          <a:ln w="28575"/>
        </p:spPr>
        <p:style>
          <a:lnRef idx="2">
            <a:schemeClr val="accent2"/>
          </a:lnRef>
          <a:fillRef idx="1">
            <a:schemeClr val="lt1"/>
          </a:fillRef>
          <a:effectRef idx="0">
            <a:schemeClr val="accent2"/>
          </a:effectRef>
          <a:fontRef idx="minor">
            <a:schemeClr val="dk1"/>
          </a:fontRef>
        </p:style>
        <p:txBody>
          <a:bodyPr>
            <a:noAutofit/>
          </a:bodyPr>
          <a:lstStyle/>
          <a:p>
            <a:r>
              <a:rPr lang="en-US" sz="2400" dirty="0">
                <a:solidFill>
                  <a:srgbClr val="FF0000"/>
                </a:solidFill>
              </a:rPr>
              <a:t>Strategies of Heifer for </a:t>
            </a:r>
            <a:r>
              <a:rPr lang="en-US" sz="2000" dirty="0">
                <a:solidFill>
                  <a:srgbClr val="FF0000"/>
                </a:solidFill>
              </a:rPr>
              <a:t>Technology Adoption &amp;</a:t>
            </a:r>
            <a:br>
              <a:rPr lang="en-US" sz="2000" dirty="0">
                <a:solidFill>
                  <a:srgbClr val="FF0000"/>
                </a:solidFill>
              </a:rPr>
            </a:br>
            <a:r>
              <a:rPr lang="en-US" sz="2000" dirty="0">
                <a:solidFill>
                  <a:srgbClr val="FF0000"/>
                </a:solidFill>
              </a:rPr>
              <a:t> Scaling Up-Collaboration c ARI MoFA </a:t>
            </a:r>
            <a:r>
              <a:rPr lang="en-US" sz="2800" dirty="0">
                <a:solidFill>
                  <a:srgbClr val="FF0000"/>
                </a:solidFill>
              </a:rPr>
              <a:t>…</a:t>
            </a:r>
          </a:p>
        </p:txBody>
      </p:sp>
      <p:sp>
        <p:nvSpPr>
          <p:cNvPr id="3" name="Content Placeholder 2"/>
          <p:cNvSpPr>
            <a:spLocks noGrp="1"/>
          </p:cNvSpPr>
          <p:nvPr>
            <p:ph idx="1"/>
          </p:nvPr>
        </p:nvSpPr>
        <p:spPr>
          <a:xfrm>
            <a:off x="4772025" y="0"/>
            <a:ext cx="7419975" cy="6857999"/>
          </a:xfrm>
          <a:ln w="19050"/>
        </p:spPr>
        <p:style>
          <a:lnRef idx="2">
            <a:schemeClr val="accent2"/>
          </a:lnRef>
          <a:fillRef idx="1">
            <a:schemeClr val="lt1"/>
          </a:fillRef>
          <a:effectRef idx="0">
            <a:schemeClr val="accent2"/>
          </a:effectRef>
          <a:fontRef idx="minor">
            <a:schemeClr val="dk1"/>
          </a:fontRef>
        </p:style>
        <p:txBody>
          <a:bodyPr/>
          <a:lstStyle/>
          <a:p>
            <a:pPr marL="0" indent="0">
              <a:buNone/>
            </a:pPr>
            <a:endParaRPr lang="en-US" dirty="0"/>
          </a:p>
          <a:p>
            <a:pPr lvl="0"/>
            <a:r>
              <a:rPr lang="en-US" sz="2800" dirty="0">
                <a:latin typeface="Bookman Old Style" panose="02050604050505020204" pitchFamily="18" charset="0"/>
              </a:rPr>
              <a:t>Simplicity in approach</a:t>
            </a:r>
          </a:p>
          <a:p>
            <a:pPr lvl="0"/>
            <a:endParaRPr lang="en-US" sz="2800" dirty="0">
              <a:latin typeface="Bookman Old Style" panose="02050604050505020204" pitchFamily="18" charset="0"/>
            </a:endParaRPr>
          </a:p>
          <a:p>
            <a:pPr lvl="0"/>
            <a:r>
              <a:rPr lang="en-US" sz="2800" dirty="0">
                <a:latin typeface="Bookman Old Style" panose="02050604050505020204" pitchFamily="18" charset="0"/>
              </a:rPr>
              <a:t>Timeliness </a:t>
            </a:r>
          </a:p>
          <a:p>
            <a:pPr lvl="0"/>
            <a:endParaRPr lang="en-US" sz="2800" dirty="0">
              <a:latin typeface="Bookman Old Style" panose="02050604050505020204" pitchFamily="18" charset="0"/>
            </a:endParaRPr>
          </a:p>
          <a:p>
            <a:pPr lvl="0"/>
            <a:r>
              <a:rPr lang="en-US" sz="2800" dirty="0">
                <a:latin typeface="Bookman Old Style" panose="02050604050505020204" pitchFamily="18" charset="0"/>
              </a:rPr>
              <a:t>Technology with local content involving the farmer</a:t>
            </a:r>
          </a:p>
          <a:p>
            <a:pPr lvl="0"/>
            <a:endParaRPr lang="en-US" sz="2800" dirty="0">
              <a:latin typeface="Bookman Old Style" panose="02050604050505020204" pitchFamily="18" charset="0"/>
            </a:endParaRPr>
          </a:p>
          <a:p>
            <a:pPr lvl="0"/>
            <a:r>
              <a:rPr lang="en-US" sz="2800" dirty="0">
                <a:latin typeface="Bookman Old Style" panose="02050604050505020204" pitchFamily="18" charset="0"/>
              </a:rPr>
              <a:t>Learning from fellow farmers</a:t>
            </a:r>
          </a:p>
          <a:p>
            <a:pPr lvl="0"/>
            <a:endParaRPr lang="en-US" sz="2800" dirty="0">
              <a:latin typeface="Bookman Old Style" panose="02050604050505020204" pitchFamily="18" charset="0"/>
            </a:endParaRPr>
          </a:p>
          <a:p>
            <a:pPr lvl="0"/>
            <a:r>
              <a:rPr lang="en-US" sz="2800" dirty="0">
                <a:latin typeface="Bookman Old Style" panose="02050604050505020204" pitchFamily="18" charset="0"/>
              </a:rPr>
              <a:t>Fine tuning of local knowledge</a:t>
            </a:r>
          </a:p>
          <a:p>
            <a:pPr lvl="0"/>
            <a:endParaRPr lang="en-US" sz="2800" dirty="0">
              <a:latin typeface="Bookman Old Style" panose="02050604050505020204" pitchFamily="18" charset="0"/>
            </a:endParaRPr>
          </a:p>
          <a:p>
            <a:pPr lvl="0"/>
            <a:r>
              <a:rPr lang="en-US" sz="2800" dirty="0">
                <a:latin typeface="Bookman Old Style" panose="02050604050505020204" pitchFamily="18" charset="0"/>
              </a:rPr>
              <a:t>Examples/Pictures of farmers’ practices</a:t>
            </a:r>
          </a:p>
          <a:p>
            <a:endParaRPr lang="en-US" dirty="0"/>
          </a:p>
        </p:txBody>
      </p:sp>
      <p:sp>
        <p:nvSpPr>
          <p:cNvPr id="4" name="Text Placeholder 3"/>
          <p:cNvSpPr>
            <a:spLocks noGrp="1"/>
          </p:cNvSpPr>
          <p:nvPr>
            <p:ph type="body" sz="half" idx="2"/>
          </p:nvPr>
        </p:nvSpPr>
        <p:spPr>
          <a:xfrm>
            <a:off x="0" y="1210963"/>
            <a:ext cx="4772025" cy="5647036"/>
          </a:xfrm>
          <a:ln w="28575"/>
        </p:spPr>
        <p:style>
          <a:lnRef idx="2">
            <a:schemeClr val="accent2"/>
          </a:lnRef>
          <a:fillRef idx="1">
            <a:schemeClr val="lt1"/>
          </a:fillRef>
          <a:effectRef idx="0">
            <a:schemeClr val="accent2"/>
          </a:effectRef>
          <a:fontRef idx="minor">
            <a:schemeClr val="dk1"/>
          </a:fontRef>
        </p:style>
        <p:txBody>
          <a:bodyPr>
            <a:normAutofit/>
          </a:bodyPr>
          <a:lstStyle/>
          <a:p>
            <a:r>
              <a:rPr lang="en-US" sz="2400" dirty="0">
                <a:solidFill>
                  <a:srgbClr val="FF0000"/>
                </a:solidFill>
              </a:rPr>
              <a:t>Domain</a:t>
            </a:r>
          </a:p>
          <a:p>
            <a:endParaRPr lang="en-US" sz="2400" dirty="0">
              <a:solidFill>
                <a:srgbClr val="FF0000"/>
              </a:solidFill>
            </a:endParaRPr>
          </a:p>
          <a:p>
            <a:r>
              <a:rPr lang="en-US" sz="2400" dirty="0">
                <a:latin typeface="Bookman Old Style" panose="02050604050505020204" pitchFamily="18" charset="0"/>
              </a:rPr>
              <a:t>Housing</a:t>
            </a:r>
          </a:p>
          <a:p>
            <a:endParaRPr lang="en-US" sz="2400" dirty="0">
              <a:latin typeface="Bookman Old Style" panose="02050604050505020204" pitchFamily="18" charset="0"/>
            </a:endParaRPr>
          </a:p>
          <a:p>
            <a:r>
              <a:rPr lang="en-US" sz="2400" dirty="0">
                <a:latin typeface="Bookman Old Style" panose="02050604050505020204" pitchFamily="18" charset="0"/>
              </a:rPr>
              <a:t>Feeding</a:t>
            </a:r>
          </a:p>
          <a:p>
            <a:endParaRPr lang="en-US" sz="2400" dirty="0">
              <a:latin typeface="Bookman Old Style" panose="02050604050505020204" pitchFamily="18" charset="0"/>
            </a:endParaRPr>
          </a:p>
          <a:p>
            <a:r>
              <a:rPr lang="en-US" sz="2400" dirty="0">
                <a:latin typeface="Bookman Old Style" panose="02050604050505020204" pitchFamily="18" charset="0"/>
              </a:rPr>
              <a:t>Feed Storage</a:t>
            </a:r>
          </a:p>
          <a:p>
            <a:endParaRPr lang="en-US" sz="2400" dirty="0">
              <a:latin typeface="Bookman Old Style" panose="02050604050505020204" pitchFamily="18" charset="0"/>
            </a:endParaRPr>
          </a:p>
          <a:p>
            <a:r>
              <a:rPr lang="en-US" sz="2400" dirty="0">
                <a:latin typeface="Bookman Old Style" panose="02050604050505020204" pitchFamily="18" charset="0"/>
              </a:rPr>
              <a:t>Preventive Health Practices</a:t>
            </a:r>
            <a:endParaRPr lang="en-US" sz="2400" dirty="0">
              <a:solidFill>
                <a:srgbClr val="FF0000"/>
              </a:solidFill>
              <a:latin typeface="Bookman Old Style" panose="02050604050505020204" pitchFamily="18" charset="0"/>
            </a:endParaRPr>
          </a:p>
        </p:txBody>
      </p:sp>
    </p:spTree>
    <p:extLst>
      <p:ext uri="{BB962C8B-B14F-4D97-AF65-F5344CB8AC3E}">
        <p14:creationId xmlns:p14="http://schemas.microsoft.com/office/powerpoint/2010/main" val="3735855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 y="-1"/>
            <a:ext cx="3595815" cy="1556951"/>
          </a:xfrm>
        </p:spPr>
        <p:txBody>
          <a:bodyPr>
            <a:noAutofit/>
          </a:bodyPr>
          <a:lstStyle/>
          <a:p>
            <a:r>
              <a:rPr lang="en-US" sz="2800" dirty="0">
                <a:solidFill>
                  <a:srgbClr val="FF0000"/>
                </a:solidFill>
              </a:rPr>
              <a:t>Strategies of Heifer for Technology Adoption &amp;</a:t>
            </a:r>
            <a:br>
              <a:rPr lang="en-US" sz="2800" dirty="0">
                <a:solidFill>
                  <a:srgbClr val="FF0000"/>
                </a:solidFill>
              </a:rPr>
            </a:br>
            <a:r>
              <a:rPr lang="en-US" sz="2800" dirty="0">
                <a:solidFill>
                  <a:srgbClr val="FF0000"/>
                </a:solidFill>
              </a:rPr>
              <a:t> Scaling Up</a:t>
            </a:r>
            <a:endParaRPr lang="en-US" sz="2800" dirty="0"/>
          </a:p>
        </p:txBody>
      </p:sp>
      <p:sp>
        <p:nvSpPr>
          <p:cNvPr id="3" name="Content Placeholder 2"/>
          <p:cNvSpPr>
            <a:spLocks noGrp="1"/>
          </p:cNvSpPr>
          <p:nvPr>
            <p:ph idx="1"/>
          </p:nvPr>
        </p:nvSpPr>
        <p:spPr>
          <a:xfrm>
            <a:off x="3595817" y="0"/>
            <a:ext cx="8596184" cy="6857999"/>
          </a:xfrm>
          <a:ln w="28575"/>
        </p:spPr>
        <p:style>
          <a:lnRef idx="2">
            <a:schemeClr val="accent2"/>
          </a:lnRef>
          <a:fillRef idx="1">
            <a:schemeClr val="lt1"/>
          </a:fillRef>
          <a:effectRef idx="0">
            <a:schemeClr val="accent2"/>
          </a:effectRef>
          <a:fontRef idx="minor">
            <a:schemeClr val="dk1"/>
          </a:fontRef>
        </p:style>
        <p:txBody>
          <a:bodyPr>
            <a:normAutofit/>
          </a:bodyPr>
          <a:lstStyle/>
          <a:p>
            <a:endParaRPr lang="en-US" dirty="0"/>
          </a:p>
          <a:p>
            <a:pPr marL="0" indent="0">
              <a:buNone/>
            </a:pPr>
            <a:endParaRPr lang="en-US" dirty="0"/>
          </a:p>
          <a:p>
            <a:r>
              <a:rPr lang="en-US" sz="2800" dirty="0">
                <a:latin typeface="Bookman Old Style" panose="02050604050505020204" pitchFamily="18" charset="0"/>
              </a:rPr>
              <a:t>Heifer is using CLW’s who are subsequently graduated to CAVEs</a:t>
            </a:r>
          </a:p>
          <a:p>
            <a:pPr marL="0" indent="0">
              <a:buNone/>
            </a:pPr>
            <a:endParaRPr lang="en-US" dirty="0"/>
          </a:p>
          <a:p>
            <a:pPr lvl="0"/>
            <a:r>
              <a:rPr lang="en-US" sz="2800" dirty="0">
                <a:latin typeface="Bookman Old Style" panose="02050604050505020204" pitchFamily="18" charset="0"/>
              </a:rPr>
              <a:t>Heifer strengthens Social Capital to reasonably high levels by using a Holistic Value Based Approach in project implementation</a:t>
            </a:r>
          </a:p>
          <a:p>
            <a:pPr lvl="0"/>
            <a:r>
              <a:rPr lang="en-US" sz="2800" dirty="0">
                <a:latin typeface="Bookman Old Style" panose="02050604050505020204" pitchFamily="18" charset="0"/>
              </a:rPr>
              <a:t>Encourages social cohesion among communities by encouraging activities which can always bring the group members together </a:t>
            </a:r>
            <a:r>
              <a:rPr lang="en-US" sz="2800" dirty="0" err="1">
                <a:latin typeface="Bookman Old Style" panose="02050604050505020204" pitchFamily="18" charset="0"/>
              </a:rPr>
              <a:t>eg</a:t>
            </a:r>
            <a:r>
              <a:rPr lang="en-US" sz="2800" dirty="0">
                <a:latin typeface="Bookman Old Style" panose="02050604050505020204" pitchFamily="18" charset="0"/>
              </a:rPr>
              <a:t>. </a:t>
            </a:r>
            <a:r>
              <a:rPr lang="en-US" sz="2400" b="1" i="1" dirty="0">
                <a:solidFill>
                  <a:srgbClr val="00B0F0"/>
                </a:solidFill>
                <a:latin typeface="Bookman Old Style" panose="02050604050505020204" pitchFamily="18" charset="0"/>
              </a:rPr>
              <a:t>Village Savings &amp; Loans Schemes</a:t>
            </a:r>
          </a:p>
          <a:p>
            <a:pPr lvl="0"/>
            <a:r>
              <a:rPr lang="en-US" sz="2800" dirty="0">
                <a:latin typeface="Bookman Old Style" panose="02050604050505020204" pitchFamily="18" charset="0"/>
              </a:rPr>
              <a:t>Encourages women to occupy leadership positions and as front-line ‘change agents;’</a:t>
            </a:r>
          </a:p>
          <a:p>
            <a:endParaRPr lang="en-US" dirty="0"/>
          </a:p>
        </p:txBody>
      </p:sp>
      <p:sp>
        <p:nvSpPr>
          <p:cNvPr id="4" name="Text Placeholder 3"/>
          <p:cNvSpPr>
            <a:spLocks noGrp="1"/>
          </p:cNvSpPr>
          <p:nvPr>
            <p:ph type="body" sz="half" idx="2"/>
          </p:nvPr>
        </p:nvSpPr>
        <p:spPr>
          <a:xfrm>
            <a:off x="0" y="1556951"/>
            <a:ext cx="3595816" cy="5301048"/>
          </a:xfrm>
          <a:ln w="28575"/>
        </p:spPr>
        <p:style>
          <a:lnRef idx="2">
            <a:schemeClr val="accent2"/>
          </a:lnRef>
          <a:fillRef idx="1">
            <a:schemeClr val="lt1"/>
          </a:fillRef>
          <a:effectRef idx="0">
            <a:schemeClr val="accent2"/>
          </a:effectRef>
          <a:fontRef idx="minor">
            <a:schemeClr val="dk1"/>
          </a:fontRef>
        </p:style>
        <p:txBody>
          <a:bodyPr/>
          <a:lstStyle/>
          <a:p>
            <a:r>
              <a:rPr lang="en-US" sz="2400" b="1" dirty="0">
                <a:solidFill>
                  <a:srgbClr val="00B0F0"/>
                </a:solidFill>
                <a:latin typeface="Bookman Old Style" panose="02050604050505020204" pitchFamily="18" charset="0"/>
              </a:rPr>
              <a:t>Domain</a:t>
            </a:r>
          </a:p>
          <a:p>
            <a:r>
              <a:rPr lang="en-US" sz="2400" dirty="0">
                <a:solidFill>
                  <a:srgbClr val="FF0000"/>
                </a:solidFill>
                <a:latin typeface="Bookman Old Style" panose="02050604050505020204" pitchFamily="18" charset="0"/>
              </a:rPr>
              <a:t>Animal Health Delivery</a:t>
            </a:r>
          </a:p>
          <a:p>
            <a:endParaRPr lang="en-US" sz="2400" dirty="0">
              <a:solidFill>
                <a:srgbClr val="FF0000"/>
              </a:solidFill>
              <a:latin typeface="Bookman Old Style" panose="02050604050505020204" pitchFamily="18" charset="0"/>
            </a:endParaRPr>
          </a:p>
          <a:p>
            <a:endParaRPr lang="en-US" sz="2400" dirty="0">
              <a:solidFill>
                <a:srgbClr val="FF0000"/>
              </a:solidFill>
              <a:latin typeface="Bookman Old Style" panose="02050604050505020204" pitchFamily="18" charset="0"/>
            </a:endParaRPr>
          </a:p>
          <a:p>
            <a:endParaRPr lang="en-US" sz="2400" dirty="0">
              <a:solidFill>
                <a:srgbClr val="FF0000"/>
              </a:solidFill>
              <a:latin typeface="Bookman Old Style" panose="02050604050505020204" pitchFamily="18" charset="0"/>
            </a:endParaRPr>
          </a:p>
          <a:p>
            <a:endParaRPr lang="en-US" sz="2400" dirty="0">
              <a:solidFill>
                <a:srgbClr val="FF0000"/>
              </a:solidFill>
              <a:latin typeface="Bookman Old Style" panose="02050604050505020204" pitchFamily="18" charset="0"/>
            </a:endParaRPr>
          </a:p>
          <a:p>
            <a:r>
              <a:rPr lang="en-US" sz="2400" dirty="0">
                <a:solidFill>
                  <a:srgbClr val="FF0000"/>
                </a:solidFill>
                <a:latin typeface="Bookman Old Style" panose="02050604050505020204" pitchFamily="18" charset="0"/>
              </a:rPr>
              <a:t>Social Capital</a:t>
            </a:r>
            <a:endParaRPr lang="en-US" sz="3600" dirty="0">
              <a:solidFill>
                <a:srgbClr val="FF0000"/>
              </a:solidFill>
              <a:latin typeface="Bookman Old Style" panose="02050604050505020204" pitchFamily="18" charset="0"/>
            </a:endParaRPr>
          </a:p>
          <a:p>
            <a:endParaRPr lang="en-US" sz="2400" dirty="0">
              <a:solidFill>
                <a:srgbClr val="FF0000"/>
              </a:solidFill>
              <a:latin typeface="Bookman Old Style" panose="02050604050505020204" pitchFamily="18" charset="0"/>
            </a:endParaRPr>
          </a:p>
        </p:txBody>
      </p:sp>
    </p:spTree>
    <p:extLst>
      <p:ext uri="{BB962C8B-B14F-4D97-AF65-F5344CB8AC3E}">
        <p14:creationId xmlns:p14="http://schemas.microsoft.com/office/powerpoint/2010/main" val="128713370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 y="1"/>
            <a:ext cx="3855308" cy="1186248"/>
          </a:xfrm>
          <a:ln w="28575"/>
        </p:spPr>
        <p:style>
          <a:lnRef idx="2">
            <a:schemeClr val="accent2"/>
          </a:lnRef>
          <a:fillRef idx="1">
            <a:schemeClr val="lt1"/>
          </a:fillRef>
          <a:effectRef idx="0">
            <a:schemeClr val="accent2"/>
          </a:effectRef>
          <a:fontRef idx="minor">
            <a:schemeClr val="dk1"/>
          </a:fontRef>
        </p:style>
        <p:txBody>
          <a:bodyPr>
            <a:noAutofit/>
          </a:bodyPr>
          <a:lstStyle/>
          <a:p>
            <a:r>
              <a:rPr lang="en-US" sz="2400" b="1" dirty="0">
                <a:solidFill>
                  <a:srgbClr val="FF0000"/>
                </a:solidFill>
              </a:rPr>
              <a:t>Strategies of Heifer for Technology Adoption &amp; Scaling Up</a:t>
            </a:r>
            <a:endParaRPr lang="en-US" sz="2400" b="1" dirty="0"/>
          </a:p>
        </p:txBody>
      </p:sp>
      <p:sp>
        <p:nvSpPr>
          <p:cNvPr id="3" name="Content Placeholder 2"/>
          <p:cNvSpPr>
            <a:spLocks noGrp="1"/>
          </p:cNvSpPr>
          <p:nvPr>
            <p:ph idx="1"/>
          </p:nvPr>
        </p:nvSpPr>
        <p:spPr>
          <a:xfrm>
            <a:off x="3855309" y="0"/>
            <a:ext cx="8336691" cy="6857999"/>
          </a:xfrm>
          <a:ln w="28575"/>
        </p:spPr>
        <p:style>
          <a:lnRef idx="2">
            <a:schemeClr val="accent2"/>
          </a:lnRef>
          <a:fillRef idx="1">
            <a:schemeClr val="lt1"/>
          </a:fillRef>
          <a:effectRef idx="0">
            <a:schemeClr val="accent2"/>
          </a:effectRef>
          <a:fontRef idx="minor">
            <a:schemeClr val="dk1"/>
          </a:fontRef>
        </p:style>
        <p:txBody>
          <a:bodyPr>
            <a:normAutofit/>
          </a:bodyPr>
          <a:lstStyle/>
          <a:p>
            <a:endParaRPr lang="en-US" sz="2800" dirty="0">
              <a:latin typeface="Bookman Old Style" panose="02050604050505020204" pitchFamily="18" charset="0"/>
            </a:endParaRPr>
          </a:p>
          <a:p>
            <a:r>
              <a:rPr lang="en-US" sz="2400" dirty="0">
                <a:latin typeface="Bookman Old Style" panose="02050604050505020204" pitchFamily="18" charset="0"/>
              </a:rPr>
              <a:t>Heifer adopts a systematic approach for identifying value-chain constraints and sector-based strategies (STSs) to overcome them through a value-chain analysis</a:t>
            </a:r>
          </a:p>
          <a:p>
            <a:pPr marL="0" indent="0">
              <a:buNone/>
            </a:pPr>
            <a:endParaRPr lang="en-US" sz="2800" dirty="0">
              <a:latin typeface="Bookman Old Style" panose="02050604050505020204" pitchFamily="18" charset="0"/>
            </a:endParaRPr>
          </a:p>
          <a:p>
            <a:pPr algn="just">
              <a:lnSpc>
                <a:spcPct val="100000"/>
              </a:lnSpc>
              <a:spcBef>
                <a:spcPct val="20000"/>
              </a:spcBef>
              <a:buFontTx/>
              <a:buChar char="•"/>
            </a:pPr>
            <a:r>
              <a:rPr lang="en-US" sz="2400" dirty="0">
                <a:latin typeface="Bookman Old Style" panose="02050604050505020204" pitchFamily="18" charset="0"/>
              </a:rPr>
              <a:t>With this approach to project implementation Heifer is able to link effectively two (2) out of the four (4) levels of actors of the VC; the micro- level (producers, processors, retailers, aggregators), the </a:t>
            </a:r>
            <a:r>
              <a:rPr lang="en-US" sz="2400" dirty="0" err="1">
                <a:latin typeface="Bookman Old Style" panose="02050604050505020204" pitchFamily="18" charset="0"/>
              </a:rPr>
              <a:t>meso</a:t>
            </a:r>
            <a:r>
              <a:rPr lang="en-US" sz="2400" dirty="0">
                <a:latin typeface="Bookman Old Style" panose="02050604050505020204" pitchFamily="18" charset="0"/>
              </a:rPr>
              <a:t>-level (demand oriented support service providers) </a:t>
            </a:r>
          </a:p>
          <a:p>
            <a:pPr algn="just">
              <a:lnSpc>
                <a:spcPct val="100000"/>
              </a:lnSpc>
              <a:spcBef>
                <a:spcPct val="20000"/>
              </a:spcBef>
              <a:buFontTx/>
              <a:buChar char="•"/>
            </a:pPr>
            <a:endParaRPr lang="en-US" sz="2400" dirty="0">
              <a:latin typeface="Bookman Old Style" panose="02050604050505020204" pitchFamily="18" charset="0"/>
            </a:endParaRPr>
          </a:p>
          <a:p>
            <a:pPr algn="just">
              <a:lnSpc>
                <a:spcPct val="100000"/>
              </a:lnSpc>
              <a:spcBef>
                <a:spcPct val="20000"/>
              </a:spcBef>
              <a:buFontTx/>
              <a:buChar char="•"/>
            </a:pPr>
            <a:r>
              <a:rPr lang="en-US" sz="2400" dirty="0">
                <a:latin typeface="Bookman Old Style" panose="02050604050505020204" pitchFamily="18" charset="0"/>
              </a:rPr>
              <a:t>To some extent the fourth level meta-level (cooperation among all partners and social cohesion)</a:t>
            </a:r>
          </a:p>
          <a:p>
            <a:endParaRPr lang="en-US" sz="2800" dirty="0">
              <a:latin typeface="Bookman Old Style" panose="02050604050505020204" pitchFamily="18" charset="0"/>
            </a:endParaRPr>
          </a:p>
        </p:txBody>
      </p:sp>
      <p:sp>
        <p:nvSpPr>
          <p:cNvPr id="4" name="Text Placeholder 3"/>
          <p:cNvSpPr>
            <a:spLocks noGrp="1"/>
          </p:cNvSpPr>
          <p:nvPr>
            <p:ph type="body" sz="half" idx="2"/>
          </p:nvPr>
        </p:nvSpPr>
        <p:spPr>
          <a:xfrm>
            <a:off x="0" y="1186249"/>
            <a:ext cx="3855309" cy="5671750"/>
          </a:xfrm>
          <a:ln w="28575"/>
        </p:spPr>
        <p:style>
          <a:lnRef idx="2">
            <a:schemeClr val="accent2"/>
          </a:lnRef>
          <a:fillRef idx="1">
            <a:schemeClr val="lt1"/>
          </a:fillRef>
          <a:effectRef idx="0">
            <a:schemeClr val="accent2"/>
          </a:effectRef>
          <a:fontRef idx="minor">
            <a:schemeClr val="dk1"/>
          </a:fontRef>
        </p:style>
        <p:txBody>
          <a:bodyPr>
            <a:normAutofit/>
          </a:bodyPr>
          <a:lstStyle/>
          <a:p>
            <a:r>
              <a:rPr lang="en-US" sz="2800" dirty="0">
                <a:solidFill>
                  <a:srgbClr val="00B0F0"/>
                </a:solidFill>
                <a:latin typeface="Bookman Old Style" panose="02050604050505020204" pitchFamily="18" charset="0"/>
              </a:rPr>
              <a:t>Domain</a:t>
            </a:r>
          </a:p>
          <a:p>
            <a:r>
              <a:rPr lang="en-US" sz="2600" b="1" dirty="0">
                <a:solidFill>
                  <a:srgbClr val="FF0000"/>
                </a:solidFill>
                <a:latin typeface="Bookman Old Style" panose="02050604050505020204" pitchFamily="18" charset="0"/>
              </a:rPr>
              <a:t>Linkages in the Value Chain</a:t>
            </a:r>
          </a:p>
          <a:p>
            <a:r>
              <a:rPr lang="en-US" sz="2300" dirty="0">
                <a:latin typeface="Bookman Old Style" panose="02050604050505020204" pitchFamily="18" charset="0"/>
              </a:rPr>
              <a:t>Unstructured and non-formal markets, </a:t>
            </a:r>
          </a:p>
          <a:p>
            <a:r>
              <a:rPr lang="en-US" sz="2300" dirty="0">
                <a:latin typeface="Bookman Old Style" panose="02050604050505020204" pitchFamily="18" charset="0"/>
              </a:rPr>
              <a:t>Weak linkages with service providers e.g. health service, input dealers, aggregators</a:t>
            </a:r>
          </a:p>
          <a:p>
            <a:r>
              <a:rPr lang="en-US" sz="2300" dirty="0">
                <a:latin typeface="Bookman Old Style" panose="02050604050505020204" pitchFamily="18" charset="0"/>
              </a:rPr>
              <a:t>Lack or weak information flow on market dynamics or trends</a:t>
            </a:r>
          </a:p>
          <a:p>
            <a:endParaRPr lang="en-US" sz="2300" dirty="0"/>
          </a:p>
          <a:p>
            <a:r>
              <a:rPr kumimoji="1" lang="en-GB" altLang="en-US" sz="1050" dirty="0"/>
              <a:t>Public authorities (legislation, administrative procedures, infrastructure etc.)  </a:t>
            </a:r>
            <a:r>
              <a:rPr kumimoji="1" lang="en-GB" altLang="en-US" sz="900" i="1" dirty="0">
                <a:sym typeface="Wingdings" panose="05000000000000000000" pitchFamily="2" charset="2"/>
              </a:rPr>
              <a:t>macro level</a:t>
            </a:r>
            <a:endParaRPr kumimoji="1" lang="en-GB" altLang="en-US" sz="1050" i="1" dirty="0"/>
          </a:p>
          <a:p>
            <a:endParaRPr lang="en-US" dirty="0"/>
          </a:p>
          <a:p>
            <a:endParaRPr lang="en-US" dirty="0"/>
          </a:p>
          <a:p>
            <a:endParaRPr lang="en-US" dirty="0"/>
          </a:p>
        </p:txBody>
      </p:sp>
    </p:spTree>
    <p:extLst>
      <p:ext uri="{BB962C8B-B14F-4D97-AF65-F5344CB8AC3E}">
        <p14:creationId xmlns:p14="http://schemas.microsoft.com/office/powerpoint/2010/main" val="341194328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 y="0"/>
            <a:ext cx="3954162" cy="1408670"/>
          </a:xfrm>
        </p:spPr>
        <p:txBody>
          <a:bodyPr/>
          <a:lstStyle/>
          <a:p>
            <a:r>
              <a:rPr lang="en-US" b="1" dirty="0">
                <a:solidFill>
                  <a:srgbClr val="FF0000"/>
                </a:solidFill>
              </a:rPr>
              <a:t>Strategies of Heifer for Technology Adoption &amp; Scaling Up</a:t>
            </a:r>
            <a:endParaRPr lang="en-US" dirty="0"/>
          </a:p>
        </p:txBody>
      </p:sp>
      <p:sp>
        <p:nvSpPr>
          <p:cNvPr id="3" name="Content Placeholder 2"/>
          <p:cNvSpPr>
            <a:spLocks noGrp="1"/>
          </p:cNvSpPr>
          <p:nvPr>
            <p:ph idx="1"/>
          </p:nvPr>
        </p:nvSpPr>
        <p:spPr>
          <a:xfrm>
            <a:off x="3954163" y="1"/>
            <a:ext cx="8237837" cy="6858000"/>
          </a:xfrm>
        </p:spPr>
        <p:txBody>
          <a:bodyPr>
            <a:normAutofit/>
          </a:bodyPr>
          <a:lstStyle/>
          <a:p>
            <a:pPr lvl="0"/>
            <a:endParaRPr lang="en-US" sz="2400" dirty="0">
              <a:latin typeface="Bookman Old Style" panose="02050604050505020204" pitchFamily="18" charset="0"/>
            </a:endParaRPr>
          </a:p>
          <a:p>
            <a:pPr lvl="0"/>
            <a:endParaRPr lang="en-US" sz="2400" dirty="0">
              <a:latin typeface="Bookman Old Style" panose="02050604050505020204" pitchFamily="18" charset="0"/>
            </a:endParaRPr>
          </a:p>
          <a:p>
            <a:pPr lvl="0"/>
            <a:r>
              <a:rPr lang="en-US" sz="2400" dirty="0">
                <a:latin typeface="Bookman Old Style" panose="02050604050505020204" pitchFamily="18" charset="0"/>
              </a:rPr>
              <a:t>Heifer’s Gender and Family Focus approach to project implementation has broken the barriers in such areas where women are not permitted-it is just prejudice and male domineering characteristic</a:t>
            </a:r>
            <a:r>
              <a:rPr lang="en-US" sz="2800" dirty="0">
                <a:latin typeface="Bookman Old Style" panose="02050604050505020204" pitchFamily="18" charset="0"/>
              </a:rPr>
              <a:t>. </a:t>
            </a:r>
          </a:p>
          <a:p>
            <a:pPr marL="0" lvl="0" indent="0">
              <a:buNone/>
            </a:pPr>
            <a:r>
              <a:rPr lang="en-US" sz="2000" i="1" dirty="0">
                <a:solidFill>
                  <a:srgbClr val="00B0F0"/>
                </a:solidFill>
                <a:latin typeface="Bookman Old Style" panose="02050604050505020204" pitchFamily="18" charset="0"/>
              </a:rPr>
              <a:t>Heifer has broken that myth in the  Dagaba/</a:t>
            </a:r>
            <a:r>
              <a:rPr lang="en-US" sz="2000" i="1" dirty="0" err="1">
                <a:solidFill>
                  <a:srgbClr val="00B0F0"/>
                </a:solidFill>
                <a:latin typeface="Bookman Old Style" panose="02050604050505020204" pitchFamily="18" charset="0"/>
              </a:rPr>
              <a:t>Birifor</a:t>
            </a:r>
            <a:r>
              <a:rPr lang="en-US" sz="2000" i="1" dirty="0">
                <a:solidFill>
                  <a:srgbClr val="00B0F0"/>
                </a:solidFill>
                <a:latin typeface="Bookman Old Style" panose="02050604050505020204" pitchFamily="18" charset="0"/>
              </a:rPr>
              <a:t>/Gonja/ </a:t>
            </a:r>
            <a:r>
              <a:rPr lang="en-US" sz="2000" i="1" dirty="0" err="1">
                <a:solidFill>
                  <a:srgbClr val="00B0F0"/>
                </a:solidFill>
                <a:latin typeface="Bookman Old Style" panose="02050604050505020204" pitchFamily="18" charset="0"/>
              </a:rPr>
              <a:t>Dagomba</a:t>
            </a:r>
            <a:r>
              <a:rPr lang="en-US" sz="2000" i="1" dirty="0">
                <a:solidFill>
                  <a:srgbClr val="00B0F0"/>
                </a:solidFill>
                <a:latin typeface="Bookman Old Style" panose="02050604050505020204" pitchFamily="18" charset="0"/>
              </a:rPr>
              <a:t>/</a:t>
            </a:r>
            <a:r>
              <a:rPr lang="en-US" sz="2000" i="1" dirty="0" err="1">
                <a:solidFill>
                  <a:srgbClr val="00B0F0"/>
                </a:solidFill>
                <a:latin typeface="Bookman Old Style" panose="02050604050505020204" pitchFamily="18" charset="0"/>
              </a:rPr>
              <a:t>Sissala</a:t>
            </a:r>
            <a:r>
              <a:rPr lang="en-US" sz="2000" i="1" dirty="0">
                <a:solidFill>
                  <a:srgbClr val="00B0F0"/>
                </a:solidFill>
                <a:latin typeface="Bookman Old Style" panose="02050604050505020204" pitchFamily="18" charset="0"/>
              </a:rPr>
              <a:t>** </a:t>
            </a:r>
            <a:r>
              <a:rPr lang="en-US" sz="2000" i="1" dirty="0" err="1">
                <a:solidFill>
                  <a:srgbClr val="00B0F0"/>
                </a:solidFill>
                <a:latin typeface="Bookman Old Style" panose="02050604050505020204" pitchFamily="18" charset="0"/>
              </a:rPr>
              <a:t>Kassena</a:t>
            </a:r>
            <a:r>
              <a:rPr lang="en-US" sz="2000" i="1" dirty="0">
                <a:solidFill>
                  <a:srgbClr val="00B0F0"/>
                </a:solidFill>
                <a:latin typeface="Bookman Old Style" panose="02050604050505020204" pitchFamily="18" charset="0"/>
              </a:rPr>
              <a:t>, </a:t>
            </a:r>
            <a:r>
              <a:rPr lang="en-US" sz="2000" i="1" dirty="0" err="1">
                <a:solidFill>
                  <a:srgbClr val="00B0F0"/>
                </a:solidFill>
                <a:latin typeface="Bookman Old Style" panose="02050604050505020204" pitchFamily="18" charset="0"/>
              </a:rPr>
              <a:t>Nankana</a:t>
            </a:r>
            <a:r>
              <a:rPr lang="en-US" sz="2000" i="1" dirty="0">
                <a:solidFill>
                  <a:srgbClr val="00B0F0"/>
                </a:solidFill>
                <a:latin typeface="Bookman Old Style" panose="02050604050505020204" pitchFamily="18" charset="0"/>
              </a:rPr>
              <a:t> traditional areas</a:t>
            </a:r>
            <a:r>
              <a:rPr lang="en-US" sz="2800" i="1" dirty="0">
                <a:solidFill>
                  <a:srgbClr val="00B0F0"/>
                </a:solidFill>
                <a:latin typeface="Bookman Old Style" panose="02050604050505020204" pitchFamily="18" charset="0"/>
              </a:rPr>
              <a:t>. </a:t>
            </a:r>
            <a:endParaRPr lang="en-US" i="1" dirty="0">
              <a:solidFill>
                <a:srgbClr val="00B0F0"/>
              </a:solidFill>
              <a:latin typeface="Bookman Old Style" panose="02050604050505020204" pitchFamily="18" charset="0"/>
            </a:endParaRPr>
          </a:p>
          <a:p>
            <a:pPr marL="0" indent="0">
              <a:buNone/>
            </a:pPr>
            <a:endParaRPr lang="en-US" sz="2800" dirty="0">
              <a:latin typeface="Bookman Old Style" panose="02050604050505020204" pitchFamily="18" charset="0"/>
            </a:endParaRPr>
          </a:p>
          <a:p>
            <a:r>
              <a:rPr lang="en-US" sz="2400" dirty="0">
                <a:latin typeface="Bookman Old Style" panose="02050604050505020204" pitchFamily="18" charset="0"/>
              </a:rPr>
              <a:t>Promoting women friendly initiatives to allow them time to do other household activities </a:t>
            </a:r>
            <a:r>
              <a:rPr lang="en-US" sz="2400" dirty="0" err="1">
                <a:latin typeface="Bookman Old Style" panose="02050604050505020204" pitchFamily="18" charset="0"/>
              </a:rPr>
              <a:t>eg</a:t>
            </a:r>
            <a:r>
              <a:rPr lang="en-US" sz="2400" dirty="0">
                <a:latin typeface="Bookman Old Style" panose="02050604050505020204" pitchFamily="18" charset="0"/>
              </a:rPr>
              <a:t>. Local poultry, Small Ruminant Production, Shea butter extraction, beekeeping, </a:t>
            </a:r>
            <a:r>
              <a:rPr lang="en-US" sz="2400" dirty="0" err="1">
                <a:latin typeface="Bookman Old Style" panose="02050604050505020204" pitchFamily="18" charset="0"/>
              </a:rPr>
              <a:t>rabbitry</a:t>
            </a:r>
            <a:r>
              <a:rPr lang="en-US" sz="2400" dirty="0">
                <a:latin typeface="Bookman Old Style" panose="02050604050505020204" pitchFamily="18" charset="0"/>
              </a:rPr>
              <a:t> and dairy  </a:t>
            </a:r>
          </a:p>
          <a:p>
            <a:endParaRPr lang="en-US" sz="2400" dirty="0">
              <a:latin typeface="Bookman Old Style" panose="02050604050505020204" pitchFamily="18" charset="0"/>
            </a:endParaRPr>
          </a:p>
        </p:txBody>
      </p:sp>
      <p:sp>
        <p:nvSpPr>
          <p:cNvPr id="4" name="Text Placeholder 3"/>
          <p:cNvSpPr>
            <a:spLocks noGrp="1"/>
          </p:cNvSpPr>
          <p:nvPr>
            <p:ph type="body" sz="half" idx="2"/>
          </p:nvPr>
        </p:nvSpPr>
        <p:spPr>
          <a:xfrm>
            <a:off x="2" y="1408670"/>
            <a:ext cx="3954161" cy="5449330"/>
          </a:xfrm>
        </p:spPr>
        <p:txBody>
          <a:bodyPr/>
          <a:lstStyle/>
          <a:p>
            <a:endParaRPr lang="en-US" dirty="0"/>
          </a:p>
          <a:p>
            <a:r>
              <a:rPr lang="en-US" sz="2400" dirty="0">
                <a:solidFill>
                  <a:srgbClr val="00B0F0"/>
                </a:solidFill>
                <a:latin typeface="Bookman Old Style" panose="02050604050505020204" pitchFamily="18" charset="0"/>
              </a:rPr>
              <a:t>Domain</a:t>
            </a:r>
          </a:p>
          <a:p>
            <a:endParaRPr lang="en-US" dirty="0"/>
          </a:p>
          <a:p>
            <a:endParaRPr lang="en-US" dirty="0"/>
          </a:p>
          <a:p>
            <a:endParaRPr lang="en-US" dirty="0"/>
          </a:p>
          <a:p>
            <a:endParaRPr lang="en-US" dirty="0"/>
          </a:p>
          <a:p>
            <a:endParaRPr lang="en-US" dirty="0"/>
          </a:p>
          <a:p>
            <a:r>
              <a:rPr lang="en-US" sz="2400" b="1" dirty="0">
                <a:solidFill>
                  <a:srgbClr val="FF0000"/>
                </a:solidFill>
                <a:latin typeface="Bookman Old Style" panose="02050604050505020204" pitchFamily="18" charset="0"/>
              </a:rPr>
              <a:t>Women Empowerment</a:t>
            </a:r>
          </a:p>
        </p:txBody>
      </p:sp>
    </p:spTree>
    <p:extLst>
      <p:ext uri="{BB962C8B-B14F-4D97-AF65-F5344CB8AC3E}">
        <p14:creationId xmlns:p14="http://schemas.microsoft.com/office/powerpoint/2010/main" val="127930228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
            <a:ext cx="12192000" cy="1680518"/>
          </a:xfrm>
        </p:spPr>
        <p:txBody>
          <a:bodyPr/>
          <a:lstStyle/>
          <a:p>
            <a:r>
              <a:rPr lang="en-US" dirty="0"/>
              <a:t>Heifer’s Participation in Livelihood Projects</a:t>
            </a:r>
          </a:p>
        </p:txBody>
      </p:sp>
      <p:sp>
        <p:nvSpPr>
          <p:cNvPr id="3" name="Content Placeholder 2"/>
          <p:cNvSpPr>
            <a:spLocks noGrp="1"/>
          </p:cNvSpPr>
          <p:nvPr>
            <p:ph idx="1"/>
          </p:nvPr>
        </p:nvSpPr>
        <p:spPr>
          <a:xfrm>
            <a:off x="0" y="1161536"/>
            <a:ext cx="12192000" cy="5696464"/>
          </a:xfrm>
        </p:spPr>
        <p:txBody>
          <a:bodyPr>
            <a:normAutofit fontScale="55000" lnSpcReduction="20000"/>
          </a:bodyPr>
          <a:lstStyle/>
          <a:p>
            <a:pPr marL="0" indent="0">
              <a:buNone/>
            </a:pPr>
            <a:endParaRPr lang="en-US" dirty="0"/>
          </a:p>
          <a:p>
            <a:pPr marL="0" indent="0">
              <a:lnSpc>
                <a:spcPct val="220000"/>
              </a:lnSpc>
              <a:buNone/>
            </a:pPr>
            <a:r>
              <a:rPr lang="en-US" sz="4500" dirty="0">
                <a:latin typeface="Bookman Old Style" panose="02050604050505020204" pitchFamily="18" charset="0"/>
              </a:rPr>
              <a:t>Heifers Participation in Projects like ENHANCE, MRLG’s Food Facility &amp; Environment Project and lately in the IFAD sponsored NRGP Small Ruminants Value Chain Development among others has strengthened Heifer’s potential and positions the organization solidly in the development and scaling up of small ruminant production in Northern Ghana</a:t>
            </a:r>
          </a:p>
          <a:p>
            <a:pPr marL="0" indent="0">
              <a:lnSpc>
                <a:spcPct val="220000"/>
              </a:lnSpc>
              <a:buNone/>
            </a:pPr>
            <a:r>
              <a:rPr lang="en-US" dirty="0"/>
              <a:t> </a:t>
            </a:r>
          </a:p>
          <a:p>
            <a:endParaRPr lang="en-US" dirty="0"/>
          </a:p>
        </p:txBody>
      </p:sp>
    </p:spTree>
    <p:extLst>
      <p:ext uri="{BB962C8B-B14F-4D97-AF65-F5344CB8AC3E}">
        <p14:creationId xmlns:p14="http://schemas.microsoft.com/office/powerpoint/2010/main" val="288240182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PHOTO GALLERY</a:t>
            </a:r>
          </a:p>
        </p:txBody>
      </p:sp>
      <p:pic>
        <p:nvPicPr>
          <p:cNvPr id="3" name="Picture 2"/>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952500" y="0"/>
            <a:ext cx="10287000" cy="6858000"/>
          </a:xfrm>
          <a:prstGeom prst="rect">
            <a:avLst/>
          </a:prstGeom>
        </p:spPr>
      </p:pic>
    </p:spTree>
    <p:extLst>
      <p:ext uri="{BB962C8B-B14F-4D97-AF65-F5344CB8AC3E}">
        <p14:creationId xmlns:p14="http://schemas.microsoft.com/office/powerpoint/2010/main" val="99567891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0362" y="84310"/>
            <a:ext cx="11971637" cy="1325563"/>
          </a:xfrm>
        </p:spPr>
        <p:txBody>
          <a:bodyPr/>
          <a:lstStyle/>
          <a:p>
            <a:pPr algn="ctr"/>
            <a:r>
              <a:rPr lang="en-US" dirty="0"/>
              <a:t>Appropriate Housing </a:t>
            </a:r>
          </a:p>
        </p:txBody>
      </p:sp>
      <p:pic>
        <p:nvPicPr>
          <p:cNvPr id="5" name="Picture Placeholder 19"/>
          <p:cNvPicPr>
            <a:picLocks noGrp="1" noChangeAspect="1"/>
          </p:cNvPicPr>
          <p:nvPr>
            <p:ph sz="half" idx="1"/>
          </p:nvPr>
        </p:nvPicPr>
        <p:blipFill>
          <a:blip r:embed="rId2" cstate="email">
            <a:extLst>
              <a:ext uri="{28A0092B-C50C-407E-A947-70E740481C1C}">
                <a14:useLocalDpi xmlns:a14="http://schemas.microsoft.com/office/drawing/2010/main"/>
              </a:ext>
            </a:extLst>
          </a:blip>
          <a:srcRect/>
          <a:stretch>
            <a:fillRect/>
          </a:stretch>
        </p:blipFill>
        <p:spPr>
          <a:xfrm>
            <a:off x="109239" y="2261286"/>
            <a:ext cx="6180350" cy="3872238"/>
          </a:xfrm>
        </p:spPr>
      </p:pic>
      <p:pic>
        <p:nvPicPr>
          <p:cNvPr id="6" name="Picture Placeholder 24"/>
          <p:cNvPicPr>
            <a:picLocks noGrp="1" noChangeAspect="1"/>
          </p:cNvPicPr>
          <p:nvPr>
            <p:ph sz="half" idx="2"/>
          </p:nvPr>
        </p:nvPicPr>
        <p:blipFill>
          <a:blip r:embed="rId3" cstate="email">
            <a:extLst>
              <a:ext uri="{28A0092B-C50C-407E-A947-70E740481C1C}">
                <a14:useLocalDpi xmlns:a14="http://schemas.microsoft.com/office/drawing/2010/main"/>
              </a:ext>
            </a:extLst>
          </a:blip>
          <a:srcRect/>
          <a:stretch>
            <a:fillRect/>
          </a:stretch>
        </p:blipFill>
        <p:spPr>
          <a:xfrm>
            <a:off x="6172200" y="2261286"/>
            <a:ext cx="6019800" cy="3872238"/>
          </a:xfrm>
        </p:spPr>
      </p:pic>
    </p:spTree>
    <p:extLst>
      <p:ext uri="{BB962C8B-B14F-4D97-AF65-F5344CB8AC3E}">
        <p14:creationId xmlns:p14="http://schemas.microsoft.com/office/powerpoint/2010/main" val="23608197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1092972"/>
          </a:xfrm>
        </p:spPr>
        <p:txBody>
          <a:bodyPr>
            <a:noAutofit/>
          </a:bodyPr>
          <a:lstStyle/>
          <a:p>
            <a:pPr algn="ctr"/>
            <a:r>
              <a:rPr lang="en-US" sz="3200" dirty="0">
                <a:latin typeface="Calisto MT" panose="02040603050505030304" pitchFamily="18" charset="0"/>
              </a:rPr>
              <a:t>What is Heifer? What do we do and where are we!!!</a:t>
            </a:r>
          </a:p>
        </p:txBody>
      </p:sp>
      <p:sp>
        <p:nvSpPr>
          <p:cNvPr id="3" name="Content Placeholder 2"/>
          <p:cNvSpPr>
            <a:spLocks noGrp="1"/>
          </p:cNvSpPr>
          <p:nvPr>
            <p:ph idx="1"/>
          </p:nvPr>
        </p:nvSpPr>
        <p:spPr/>
        <p:txBody>
          <a:bodyPr/>
          <a:lstStyle/>
          <a:p>
            <a:r>
              <a:rPr lang="en-US" dirty="0"/>
              <a:t>International NGO</a:t>
            </a:r>
          </a:p>
          <a:p>
            <a:r>
              <a:rPr lang="en-US" dirty="0"/>
              <a:t>Operating in CURRENTLY IN UER, UWR, NR, Eastern and Ashanti.</a:t>
            </a:r>
          </a:p>
          <a:p>
            <a:r>
              <a:rPr lang="en-US" dirty="0"/>
              <a:t>Has worked in all the regions with the exception of Western Region </a:t>
            </a:r>
          </a:p>
          <a:p>
            <a:r>
              <a:rPr lang="en-US" dirty="0"/>
              <a:t>Poultry (local &amp; exotic), SR, Apiculture, Dairy, Short cycle animals (Grasscutter, rabbits)</a:t>
            </a:r>
          </a:p>
          <a:p>
            <a:endParaRPr lang="en-US" dirty="0"/>
          </a:p>
          <a:p>
            <a:endParaRPr lang="en-US" dirty="0"/>
          </a:p>
        </p:txBody>
      </p:sp>
    </p:spTree>
    <p:extLst>
      <p:ext uri="{BB962C8B-B14F-4D97-AF65-F5344CB8AC3E}">
        <p14:creationId xmlns:p14="http://schemas.microsoft.com/office/powerpoint/2010/main" val="125958804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Local Poultry Housing</a:t>
            </a:r>
          </a:p>
        </p:txBody>
      </p:sp>
      <p:pic>
        <p:nvPicPr>
          <p:cNvPr id="3" name="Picture 2"/>
          <p:cNvPicPr>
            <a:picLocks noChangeAspect="1"/>
          </p:cNvPicPr>
          <p:nvPr/>
        </p:nvPicPr>
        <p:blipFill>
          <a:blip r:embed="rId2" cstate="email">
            <a:extLst>
              <a:ext uri="{28A0092B-C50C-407E-A947-70E740481C1C}">
                <a14:useLocalDpi xmlns:a14="http://schemas.microsoft.com/office/drawing/2010/main"/>
              </a:ext>
            </a:extLst>
          </a:blip>
          <a:srcRect/>
          <a:stretch>
            <a:fillRect/>
          </a:stretch>
        </p:blipFill>
        <p:spPr bwMode="auto">
          <a:xfrm>
            <a:off x="3966519" y="1690688"/>
            <a:ext cx="4114800" cy="49060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7676250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txBox="1"/>
          <p:nvPr/>
        </p:nvSpPr>
        <p:spPr>
          <a:xfrm>
            <a:off x="3041650" y="205947"/>
            <a:ext cx="6153150" cy="652463"/>
          </a:xfrm>
          <a:prstGeom prst="rect">
            <a:avLst/>
          </a:prstGeom>
          <a:noFill/>
          <a:ln cap="flat">
            <a:noFill/>
          </a:ln>
        </p:spPr>
        <p:txBody>
          <a:bodyPr lIns="0" tIns="0" rIns="0" bIns="0" anchorCtr="1"/>
          <a:lstStyle/>
          <a:p>
            <a:pPr algn="ctr" defTabSz="829452">
              <a:defRPr sz="1800" b="0" i="0" u="none" strike="noStrike" kern="0" cap="none" spc="0" baseline="0">
                <a:solidFill>
                  <a:srgbClr val="000000"/>
                </a:solidFill>
                <a:uFillTx/>
              </a:defRPr>
            </a:pPr>
            <a:r>
              <a:rPr lang="en-AU" sz="2177" b="1" kern="0" dirty="0">
                <a:solidFill>
                  <a:srgbClr val="000000"/>
                </a:solidFill>
                <a:latin typeface="Liberation Sans" pitchFamily="34"/>
                <a:ea typeface="DejaVu Sans" pitchFamily="2"/>
                <a:cs typeface="DejaVu Sans" pitchFamily="2"/>
              </a:rPr>
              <a:t> Small Ruminant Housing</a:t>
            </a:r>
          </a:p>
        </p:txBody>
      </p:sp>
      <p:pic>
        <p:nvPicPr>
          <p:cNvPr id="14339" name="Picture 2"/>
          <p:cNvPicPr>
            <a:picLocks noChangeAspect="1"/>
          </p:cNvPicPr>
          <p:nvPr/>
        </p:nvPicPr>
        <p:blipFill>
          <a:blip r:embed="rId2" cstate="email">
            <a:extLst>
              <a:ext uri="{28A0092B-C50C-407E-A947-70E740481C1C}">
                <a14:useLocalDpi xmlns:a14="http://schemas.microsoft.com/office/drawing/2010/main"/>
              </a:ext>
            </a:extLst>
          </a:blip>
          <a:srcRect/>
          <a:stretch>
            <a:fillRect/>
          </a:stretch>
        </p:blipFill>
        <p:spPr bwMode="auto">
          <a:xfrm>
            <a:off x="2667203" y="1458097"/>
            <a:ext cx="6723932" cy="46251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42628758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8854" y="187325"/>
            <a:ext cx="4725642" cy="603507"/>
          </a:xfrm>
        </p:spPr>
        <p:txBody>
          <a:bodyPr>
            <a:normAutofit/>
          </a:bodyPr>
          <a:lstStyle/>
          <a:p>
            <a:r>
              <a:rPr lang="en-US" sz="1800" dirty="0"/>
              <a:t>Storage of Guinea Fowl Eggs in the House</a:t>
            </a:r>
          </a:p>
        </p:txBody>
      </p:sp>
      <p:sp>
        <p:nvSpPr>
          <p:cNvPr id="3" name="Content Placeholder 2"/>
          <p:cNvSpPr>
            <a:spLocks noGrp="1"/>
          </p:cNvSpPr>
          <p:nvPr>
            <p:ph idx="1"/>
          </p:nvPr>
        </p:nvSpPr>
        <p:spPr/>
        <p:txBody>
          <a:bodyPr/>
          <a:lstStyle/>
          <a:p>
            <a:endParaRPr lang="en-US" dirty="0"/>
          </a:p>
        </p:txBody>
      </p:sp>
      <p:sp>
        <p:nvSpPr>
          <p:cNvPr id="4" name="Text Placeholder 3"/>
          <p:cNvSpPr>
            <a:spLocks noGrp="1"/>
          </p:cNvSpPr>
          <p:nvPr>
            <p:ph type="body" sz="half" idx="2"/>
          </p:nvPr>
        </p:nvSpPr>
        <p:spPr/>
        <p:txBody>
          <a:bodyPr/>
          <a:lstStyle/>
          <a:p>
            <a:endParaRPr lang="en-US" dirty="0"/>
          </a:p>
        </p:txBody>
      </p:sp>
      <p:pic>
        <p:nvPicPr>
          <p:cNvPr id="5" name="Content Placeholder 3"/>
          <p:cNvPicPr>
            <a:picLocks noChangeAspect="1"/>
          </p:cNvPicPr>
          <p:nvPr/>
        </p:nvPicPr>
        <p:blipFill>
          <a:blip r:embed="rId2" cstate="email">
            <a:extLst>
              <a:ext uri="{28A0092B-C50C-407E-A947-70E740481C1C}">
                <a14:useLocalDpi xmlns:a14="http://schemas.microsoft.com/office/drawing/2010/main"/>
              </a:ext>
            </a:extLst>
          </a:blip>
          <a:srcRect/>
          <a:stretch>
            <a:fillRect/>
          </a:stretch>
        </p:blipFill>
        <p:spPr bwMode="auto">
          <a:xfrm>
            <a:off x="1" y="1787525"/>
            <a:ext cx="5183188" cy="4073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77442381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Placeholder 15"/>
          <p:cNvPicPr>
            <a:picLocks noGrp="1" noChangeAspect="1"/>
          </p:cNvPicPr>
          <p:nvPr>
            <p:ph type="pic" sz="quarter" idx="12"/>
          </p:nvPr>
        </p:nvPicPr>
        <p:blipFill>
          <a:blip r:embed="rId2" cstate="email">
            <a:extLst>
              <a:ext uri="{28A0092B-C50C-407E-A947-70E740481C1C}">
                <a14:useLocalDpi xmlns:a14="http://schemas.microsoft.com/office/drawing/2010/main"/>
              </a:ext>
            </a:extLst>
          </a:blip>
          <a:srcRect/>
          <a:stretch>
            <a:fillRect/>
          </a:stretch>
        </p:blipFill>
        <p:spPr>
          <a:xfrm>
            <a:off x="57337" y="-637355"/>
            <a:ext cx="5788530" cy="2950171"/>
          </a:xfrm>
        </p:spPr>
      </p:pic>
      <p:pic>
        <p:nvPicPr>
          <p:cNvPr id="13" name="Picture Placeholder 12"/>
          <p:cNvPicPr>
            <a:picLocks noGrp="1" noChangeAspect="1"/>
          </p:cNvPicPr>
          <p:nvPr>
            <p:ph type="pic" sz="quarter" idx="11"/>
          </p:nvPr>
        </p:nvPicPr>
        <p:blipFill>
          <a:blip r:embed="rId3" cstate="email">
            <a:extLst>
              <a:ext uri="{28A0092B-C50C-407E-A947-70E740481C1C}">
                <a14:useLocalDpi xmlns:a14="http://schemas.microsoft.com/office/drawing/2010/main"/>
              </a:ext>
            </a:extLst>
          </a:blip>
          <a:srcRect/>
          <a:stretch>
            <a:fillRect/>
          </a:stretch>
        </p:blipFill>
        <p:spPr>
          <a:xfrm>
            <a:off x="8142999" y="1086462"/>
            <a:ext cx="5187079" cy="2750129"/>
          </a:xfrm>
        </p:spPr>
      </p:pic>
      <p:pic>
        <p:nvPicPr>
          <p:cNvPr id="14" name="Picture Placeholder 13"/>
          <p:cNvPicPr>
            <a:picLocks noGrp="1" noChangeAspect="1"/>
          </p:cNvPicPr>
          <p:nvPr>
            <p:ph type="pic" sz="quarter" idx="13"/>
          </p:nvPr>
        </p:nvPicPr>
        <p:blipFill>
          <a:blip r:embed="rId4" cstate="email">
            <a:extLst>
              <a:ext uri="{28A0092B-C50C-407E-A947-70E740481C1C}">
                <a14:useLocalDpi xmlns:a14="http://schemas.microsoft.com/office/drawing/2010/main"/>
              </a:ext>
            </a:extLst>
          </a:blip>
          <a:srcRect/>
          <a:stretch>
            <a:fillRect/>
          </a:stretch>
        </p:blipFill>
        <p:spPr>
          <a:xfrm>
            <a:off x="8527740" y="4250142"/>
            <a:ext cx="4701212" cy="2752081"/>
          </a:xfrm>
        </p:spPr>
      </p:pic>
      <p:pic>
        <p:nvPicPr>
          <p:cNvPr id="3" name="Picture Placeholder 2"/>
          <p:cNvPicPr>
            <a:picLocks noGrp="1" noChangeAspect="1"/>
          </p:cNvPicPr>
          <p:nvPr>
            <p:ph type="pic" sz="quarter" idx="15"/>
          </p:nvPr>
        </p:nvPicPr>
        <p:blipFill>
          <a:blip r:embed="rId5" cstate="email">
            <a:extLst>
              <a:ext uri="{28A0092B-C50C-407E-A947-70E740481C1C}">
                <a14:useLocalDpi xmlns:a14="http://schemas.microsoft.com/office/drawing/2010/main"/>
              </a:ext>
            </a:extLst>
          </a:blip>
          <a:srcRect/>
          <a:stretch>
            <a:fillRect/>
          </a:stretch>
        </p:blipFill>
        <p:spPr>
          <a:xfrm>
            <a:off x="5612493" y="-520474"/>
            <a:ext cx="5845831" cy="2432162"/>
          </a:xfrm>
        </p:spPr>
      </p:pic>
      <p:pic>
        <p:nvPicPr>
          <p:cNvPr id="17" name="Picture Placeholder 16"/>
          <p:cNvPicPr>
            <a:picLocks noGrp="1" noChangeAspect="1"/>
          </p:cNvPicPr>
          <p:nvPr>
            <p:ph type="pic" sz="quarter" idx="17"/>
          </p:nvPr>
        </p:nvPicPr>
        <p:blipFill>
          <a:blip r:embed="rId6" cstate="email">
            <a:extLst>
              <a:ext uri="{28A0092B-C50C-407E-A947-70E740481C1C}">
                <a14:useLocalDpi xmlns:a14="http://schemas.microsoft.com/office/drawing/2010/main"/>
              </a:ext>
            </a:extLst>
          </a:blip>
          <a:srcRect/>
          <a:stretch>
            <a:fillRect/>
          </a:stretch>
        </p:blipFill>
        <p:spPr>
          <a:xfrm>
            <a:off x="-675198" y="1933173"/>
            <a:ext cx="4670274" cy="2595107"/>
          </a:xfrm>
        </p:spPr>
      </p:pic>
      <p:pic>
        <p:nvPicPr>
          <p:cNvPr id="15" name="Picture Placeholder 14"/>
          <p:cNvPicPr>
            <a:picLocks noGrp="1" noChangeAspect="1"/>
          </p:cNvPicPr>
          <p:nvPr>
            <p:ph type="pic" sz="quarter" idx="14"/>
          </p:nvPr>
        </p:nvPicPr>
        <p:blipFill>
          <a:blip r:embed="rId7" cstate="email">
            <a:extLst>
              <a:ext uri="{28A0092B-C50C-407E-A947-70E740481C1C}">
                <a14:useLocalDpi xmlns:a14="http://schemas.microsoft.com/office/drawing/2010/main"/>
              </a:ext>
            </a:extLst>
          </a:blip>
          <a:srcRect/>
          <a:stretch>
            <a:fillRect/>
          </a:stretch>
        </p:blipFill>
        <p:spPr>
          <a:xfrm rot="21369915">
            <a:off x="-804805" y="4458330"/>
            <a:ext cx="4175132" cy="3260479"/>
          </a:xfrm>
        </p:spPr>
      </p:pic>
      <p:sp>
        <p:nvSpPr>
          <p:cNvPr id="10" name="Title 9"/>
          <p:cNvSpPr>
            <a:spLocks noGrp="1"/>
          </p:cNvSpPr>
          <p:nvPr>
            <p:ph type="title"/>
          </p:nvPr>
        </p:nvSpPr>
        <p:spPr>
          <a:xfrm>
            <a:off x="4089400" y="1933172"/>
            <a:ext cx="5343719" cy="2595107"/>
          </a:xfrm>
        </p:spPr>
        <p:txBody>
          <a:bodyPr/>
          <a:lstStyle/>
          <a:p>
            <a:r>
              <a:rPr lang="en-US" dirty="0"/>
              <a:t>Scaling up agricultural technologies: THE REQUISITE CONDITIONS</a:t>
            </a:r>
          </a:p>
        </p:txBody>
      </p:sp>
      <p:sp>
        <p:nvSpPr>
          <p:cNvPr id="11" name="Subtitle 10"/>
          <p:cNvSpPr>
            <a:spLocks noGrp="1"/>
          </p:cNvSpPr>
          <p:nvPr>
            <p:ph type="subTitle" idx="1"/>
          </p:nvPr>
        </p:nvSpPr>
        <p:spPr>
          <a:xfrm>
            <a:off x="5080001" y="4322366"/>
            <a:ext cx="2540000" cy="402034"/>
          </a:xfrm>
        </p:spPr>
        <p:txBody>
          <a:bodyPr/>
          <a:lstStyle/>
          <a:p>
            <a:r>
              <a:rPr lang="en-US" sz="1400" dirty="0"/>
              <a:t>  </a:t>
            </a:r>
            <a:r>
              <a:rPr lang="en-US" sz="2000" dirty="0"/>
              <a:t> Ebenezer Ghamli</a:t>
            </a:r>
            <a:endParaRPr lang="en-US" sz="1400" dirty="0"/>
          </a:p>
        </p:txBody>
      </p:sp>
      <p:pic>
        <p:nvPicPr>
          <p:cNvPr id="12" name="Picture Placeholder 23"/>
          <p:cNvPicPr>
            <a:picLocks noGrp="1" noChangeAspect="1"/>
          </p:cNvPicPr>
          <p:nvPr>
            <p:ph type="pic" sz="quarter" idx="13"/>
          </p:nvPr>
        </p:nvPicPr>
        <p:blipFill>
          <a:blip r:embed="rId8" cstate="email">
            <a:extLst>
              <a:ext uri="{28A0092B-C50C-407E-A947-70E740481C1C}">
                <a14:useLocalDpi xmlns:a14="http://schemas.microsoft.com/office/drawing/2010/main"/>
              </a:ext>
            </a:extLst>
          </a:blip>
          <a:srcRect/>
          <a:stretch>
            <a:fillRect/>
          </a:stretch>
        </p:blipFill>
        <p:spPr>
          <a:xfrm>
            <a:off x="9527443" y="1717319"/>
            <a:ext cx="4072749" cy="2716172"/>
          </a:xfrm>
        </p:spPr>
      </p:pic>
      <p:pic>
        <p:nvPicPr>
          <p:cNvPr id="1026" name="Picture 2" descr="Heifer_Logo_Comp"/>
          <p:cNvPicPr>
            <a:picLocks noChangeAspect="1" noChangeArrowheads="1"/>
          </p:cNvPicPr>
          <p:nvPr/>
        </p:nvPicPr>
        <p:blipFill>
          <a:blip r:embed="rId9" cstate="email">
            <a:extLst>
              <a:ext uri="{28A0092B-C50C-407E-A947-70E740481C1C}">
                <a14:useLocalDpi xmlns:a14="http://schemas.microsoft.com/office/drawing/2010/main"/>
              </a:ext>
            </a:extLst>
          </a:blip>
          <a:srcRect/>
          <a:stretch>
            <a:fillRect/>
          </a:stretch>
        </p:blipFill>
        <p:spPr bwMode="auto">
          <a:xfrm>
            <a:off x="7300037" y="3350816"/>
            <a:ext cx="1685925" cy="971550"/>
          </a:xfrm>
          <a:prstGeom prst="rect">
            <a:avLst/>
          </a:prstGeom>
          <a:noFill/>
          <a:extLst>
            <a:ext uri="{909E8E84-426E-40DD-AFC4-6F175D3DCCD1}">
              <a14:hiddenFill xmlns:a14="http://schemas.microsoft.com/office/drawing/2010/main">
                <a:solidFill>
                  <a:srgbClr val="FFFFFF"/>
                </a:solidFill>
              </a14:hiddenFill>
            </a:ext>
          </a:extLst>
        </p:spPr>
      </p:pic>
      <p:pic>
        <p:nvPicPr>
          <p:cNvPr id="18" name="Picture Placeholder 18"/>
          <p:cNvPicPr>
            <a:picLocks noGrp="1" noChangeAspect="1"/>
          </p:cNvPicPr>
          <p:nvPr>
            <p:ph type="pic" sz="quarter" idx="11"/>
          </p:nvPr>
        </p:nvPicPr>
        <p:blipFill>
          <a:blip r:embed="rId10" cstate="email">
            <a:extLst>
              <a:ext uri="{28A0092B-C50C-407E-A947-70E740481C1C}">
                <a14:useLocalDpi xmlns:a14="http://schemas.microsoft.com/office/drawing/2010/main"/>
              </a:ext>
            </a:extLst>
          </a:blip>
          <a:srcRect/>
          <a:stretch>
            <a:fillRect/>
          </a:stretch>
        </p:blipFill>
        <p:spPr>
          <a:xfrm>
            <a:off x="3474683" y="4724400"/>
            <a:ext cx="4907317" cy="3103204"/>
          </a:xfrm>
        </p:spPr>
      </p:pic>
    </p:spTree>
    <p:extLst>
      <p:ext uri="{BB962C8B-B14F-4D97-AF65-F5344CB8AC3E}">
        <p14:creationId xmlns:p14="http://schemas.microsoft.com/office/powerpoint/2010/main" val="201961456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Subtitle 2"/>
          <p:cNvSpPr>
            <a:spLocks noGrp="1"/>
          </p:cNvSpPr>
          <p:nvPr>
            <p:ph type="subTitle" idx="1"/>
          </p:nvPr>
        </p:nvSpPr>
        <p:spPr>
          <a:xfrm>
            <a:off x="2136775" y="2312988"/>
            <a:ext cx="5786438" cy="1204912"/>
          </a:xfrm>
        </p:spPr>
        <p:txBody>
          <a:bodyPr/>
          <a:lstStyle/>
          <a:p>
            <a:pPr eaLnBrk="1" hangingPunct="1"/>
            <a:r>
              <a:rPr lang="en-US" altLang="en-US" sz="1600">
                <a:latin typeface="Georgia" panose="02040502050405020303" pitchFamily="18" charset="0"/>
                <a:ea typeface="Georgia" panose="02040502050405020303" pitchFamily="18" charset="0"/>
                <a:cs typeface="Georgia" panose="02040502050405020303" pitchFamily="18" charset="0"/>
              </a:rPr>
              <a:t>ACTIMPLEMENTATION DUUARTER</a:t>
            </a:r>
          </a:p>
        </p:txBody>
      </p:sp>
      <p:pic>
        <p:nvPicPr>
          <p:cNvPr id="6" name="Picture Placeholder 5"/>
          <p:cNvPicPr>
            <a:picLocks noGrp="1" noChangeAspect="1"/>
          </p:cNvPicPr>
          <p:nvPr>
            <p:ph type="pic" sz="quarter" idx="10"/>
          </p:nvPr>
        </p:nvPicPr>
        <p:blipFill>
          <a:blip r:embed="rId3" cstate="email">
            <a:extLst>
              <a:ext uri="{28A0092B-C50C-407E-A947-70E740481C1C}">
                <a14:useLocalDpi xmlns:a14="http://schemas.microsoft.com/office/drawing/2010/main"/>
              </a:ext>
            </a:extLst>
          </a:blip>
          <a:srcRect/>
          <a:stretch>
            <a:fillRect/>
          </a:stretch>
        </p:blipFill>
        <p:spPr>
          <a:xfrm rot="182853">
            <a:off x="117251" y="-90027"/>
            <a:ext cx="3616809" cy="2328216"/>
          </a:xfrm>
        </p:spPr>
      </p:pic>
      <p:pic>
        <p:nvPicPr>
          <p:cNvPr id="25" name="Picture Placeholder 24"/>
          <p:cNvPicPr>
            <a:picLocks noGrp="1" noChangeAspect="1"/>
          </p:cNvPicPr>
          <p:nvPr>
            <p:ph type="pic" sz="quarter" idx="14"/>
          </p:nvPr>
        </p:nvPicPr>
        <p:blipFill>
          <a:blip r:embed="rId4" cstate="email">
            <a:extLst>
              <a:ext uri="{28A0092B-C50C-407E-A947-70E740481C1C}">
                <a14:useLocalDpi xmlns:a14="http://schemas.microsoft.com/office/drawing/2010/main"/>
              </a:ext>
            </a:extLst>
          </a:blip>
          <a:srcRect/>
          <a:stretch>
            <a:fillRect/>
          </a:stretch>
        </p:blipFill>
        <p:spPr>
          <a:xfrm rot="21361993">
            <a:off x="7701489" y="3265058"/>
            <a:ext cx="4931003" cy="3209165"/>
          </a:xfrm>
        </p:spPr>
      </p:pic>
      <p:pic>
        <p:nvPicPr>
          <p:cNvPr id="20" name="Picture Placeholder 19"/>
          <p:cNvPicPr>
            <a:picLocks noGrp="1" noChangeAspect="1"/>
          </p:cNvPicPr>
          <p:nvPr>
            <p:ph type="pic" sz="quarter" idx="12"/>
          </p:nvPr>
        </p:nvPicPr>
        <p:blipFill>
          <a:blip r:embed="rId5" cstate="email">
            <a:extLst>
              <a:ext uri="{28A0092B-C50C-407E-A947-70E740481C1C}">
                <a14:useLocalDpi xmlns:a14="http://schemas.microsoft.com/office/drawing/2010/main"/>
              </a:ext>
            </a:extLst>
          </a:blip>
          <a:srcRect/>
          <a:stretch>
            <a:fillRect/>
          </a:stretch>
        </p:blipFill>
        <p:spPr>
          <a:xfrm rot="21359615">
            <a:off x="7252550" y="112897"/>
            <a:ext cx="5066178" cy="2811900"/>
          </a:xfrm>
        </p:spPr>
      </p:pic>
      <p:pic>
        <p:nvPicPr>
          <p:cNvPr id="19" name="Picture Placeholder 18"/>
          <p:cNvPicPr>
            <a:picLocks noGrp="1" noChangeAspect="1"/>
          </p:cNvPicPr>
          <p:nvPr>
            <p:ph type="pic" sz="quarter" idx="11"/>
          </p:nvPr>
        </p:nvPicPr>
        <p:blipFill>
          <a:blip r:embed="rId6" cstate="email">
            <a:extLst>
              <a:ext uri="{28A0092B-C50C-407E-A947-70E740481C1C}">
                <a14:useLocalDpi xmlns:a14="http://schemas.microsoft.com/office/drawing/2010/main"/>
              </a:ext>
            </a:extLst>
          </a:blip>
          <a:srcRect/>
          <a:stretch>
            <a:fillRect/>
          </a:stretch>
        </p:blipFill>
        <p:spPr>
          <a:xfrm>
            <a:off x="149203" y="3754796"/>
            <a:ext cx="3533112" cy="2758130"/>
          </a:xfrm>
        </p:spPr>
      </p:pic>
      <p:pic>
        <p:nvPicPr>
          <p:cNvPr id="24" name="Picture Placeholder 23"/>
          <p:cNvPicPr>
            <a:picLocks noGrp="1" noChangeAspect="1"/>
          </p:cNvPicPr>
          <p:nvPr>
            <p:ph type="pic" sz="quarter" idx="13"/>
          </p:nvPr>
        </p:nvPicPr>
        <p:blipFill>
          <a:blip r:embed="rId7" cstate="email">
            <a:extLst>
              <a:ext uri="{28A0092B-C50C-407E-A947-70E740481C1C}">
                <a14:useLocalDpi xmlns:a14="http://schemas.microsoft.com/office/drawing/2010/main"/>
              </a:ext>
            </a:extLst>
          </a:blip>
          <a:srcRect/>
          <a:stretch>
            <a:fillRect/>
          </a:stretch>
        </p:blipFill>
        <p:spPr>
          <a:xfrm>
            <a:off x="4148411" y="-130137"/>
            <a:ext cx="3625592" cy="2716172"/>
          </a:xfrm>
        </p:spPr>
      </p:pic>
      <p:pic>
        <p:nvPicPr>
          <p:cNvPr id="2" name="Picture Placeholder 1"/>
          <p:cNvPicPr>
            <a:picLocks noGrp="1" noChangeAspect="1"/>
          </p:cNvPicPr>
          <p:nvPr>
            <p:ph type="pic" sz="quarter" idx="15"/>
          </p:nvPr>
        </p:nvPicPr>
        <p:blipFill>
          <a:blip r:embed="rId8" cstate="email">
            <a:extLst>
              <a:ext uri="{28A0092B-C50C-407E-A947-70E740481C1C}">
                <a14:useLocalDpi xmlns:a14="http://schemas.microsoft.com/office/drawing/2010/main"/>
              </a:ext>
            </a:extLst>
          </a:blip>
          <a:srcRect/>
          <a:stretch>
            <a:fillRect/>
          </a:stretch>
        </p:blipFill>
        <p:spPr>
          <a:xfrm rot="21232481">
            <a:off x="35265" y="2805923"/>
            <a:ext cx="7496699" cy="3549121"/>
          </a:xfrm>
        </p:spPr>
      </p:pic>
    </p:spTree>
    <p:extLst>
      <p:ext uri="{BB962C8B-B14F-4D97-AF65-F5344CB8AC3E}">
        <p14:creationId xmlns:p14="http://schemas.microsoft.com/office/powerpoint/2010/main" val="69420661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 y="685800"/>
            <a:ext cx="3793524" cy="871151"/>
          </a:xfrm>
        </p:spPr>
        <p:style>
          <a:lnRef idx="2">
            <a:schemeClr val="accent1"/>
          </a:lnRef>
          <a:fillRef idx="1">
            <a:schemeClr val="lt1"/>
          </a:fillRef>
          <a:effectRef idx="0">
            <a:schemeClr val="accent1"/>
          </a:effectRef>
          <a:fontRef idx="minor">
            <a:schemeClr val="dk1"/>
          </a:fontRef>
        </p:style>
        <p:txBody>
          <a:bodyPr>
            <a:normAutofit/>
          </a:bodyPr>
          <a:lstStyle/>
          <a:p>
            <a:r>
              <a:rPr lang="en-US" sz="2800" cap="none" dirty="0">
                <a:ln w="0"/>
                <a:solidFill>
                  <a:srgbClr val="FF0000"/>
                </a:solidFill>
                <a:effectLst>
                  <a:outerShdw blurRad="38100" dist="25400" dir="5400000" algn="ctr" rotWithShape="0">
                    <a:srgbClr val="6E747A">
                      <a:alpha val="43000"/>
                    </a:srgbClr>
                  </a:outerShdw>
                </a:effectLst>
              </a:rPr>
              <a:t>Definition of Upscaling</a:t>
            </a:r>
          </a:p>
        </p:txBody>
      </p:sp>
      <p:sp>
        <p:nvSpPr>
          <p:cNvPr id="3" name="Content Placeholder 2"/>
          <p:cNvSpPr>
            <a:spLocks noGrp="1"/>
          </p:cNvSpPr>
          <p:nvPr>
            <p:ph idx="1"/>
          </p:nvPr>
        </p:nvSpPr>
        <p:spPr>
          <a:xfrm>
            <a:off x="3793525" y="685800"/>
            <a:ext cx="8398475" cy="6172200"/>
          </a:xfrm>
        </p:spPr>
        <p:style>
          <a:lnRef idx="2">
            <a:schemeClr val="accent1"/>
          </a:lnRef>
          <a:fillRef idx="1">
            <a:schemeClr val="lt1"/>
          </a:fillRef>
          <a:effectRef idx="0">
            <a:schemeClr val="accent1"/>
          </a:effectRef>
          <a:fontRef idx="minor">
            <a:schemeClr val="dk1"/>
          </a:fontRef>
        </p:style>
        <p:txBody>
          <a:bodyPr>
            <a:normAutofit/>
          </a:bodyPr>
          <a:lstStyle/>
          <a:p>
            <a:pPr marL="0" indent="0">
              <a:buNone/>
            </a:pPr>
            <a:endParaRPr lang="en-US" dirty="0"/>
          </a:p>
          <a:p>
            <a:pPr marL="0" indent="0">
              <a:buNone/>
            </a:pPr>
            <a:r>
              <a:rPr lang="en-US" dirty="0">
                <a:latin typeface="Bookman Old Style" panose="02050604050505020204" pitchFamily="18" charset="0"/>
              </a:rPr>
              <a:t>Horizontal expansion of an adopted technology, innovation or policy may take place geographically  or from one area to another. </a:t>
            </a:r>
          </a:p>
          <a:p>
            <a:pPr marL="0" indent="0">
              <a:buNone/>
            </a:pPr>
            <a:endParaRPr lang="en-US" dirty="0"/>
          </a:p>
          <a:p>
            <a:pPr marL="0" indent="0">
              <a:buNone/>
            </a:pPr>
            <a:r>
              <a:rPr lang="en-US" dirty="0">
                <a:latin typeface="Bookman Old Style" panose="02050604050505020204" pitchFamily="18" charset="0"/>
              </a:rPr>
              <a:t>A vertical expansion of a technology, innovation or policy could take place from a district level to a regional level, </a:t>
            </a:r>
          </a:p>
          <a:p>
            <a:pPr marL="0" indent="0">
              <a:buNone/>
            </a:pPr>
            <a:r>
              <a:rPr lang="en-US" dirty="0">
                <a:latin typeface="Bookman Old Style" panose="02050604050505020204" pitchFamily="18" charset="0"/>
              </a:rPr>
              <a:t>to national level and across national boundaries.</a:t>
            </a:r>
          </a:p>
          <a:p>
            <a:pPr marL="0" indent="0">
              <a:buNone/>
            </a:pPr>
            <a:endParaRPr lang="en-US" dirty="0">
              <a:solidFill>
                <a:schemeClr val="accent1">
                  <a:lumMod val="60000"/>
                  <a:lumOff val="40000"/>
                </a:schemeClr>
              </a:solidFill>
            </a:endParaRPr>
          </a:p>
        </p:txBody>
      </p:sp>
      <p:sp>
        <p:nvSpPr>
          <p:cNvPr id="4" name="Text Placeholder 3"/>
          <p:cNvSpPr>
            <a:spLocks noGrp="1"/>
          </p:cNvSpPr>
          <p:nvPr>
            <p:ph type="body" sz="half" idx="2"/>
          </p:nvPr>
        </p:nvSpPr>
        <p:spPr>
          <a:xfrm>
            <a:off x="0" y="1828800"/>
            <a:ext cx="3793525" cy="5029200"/>
          </a:xfrm>
        </p:spPr>
        <p:style>
          <a:lnRef idx="2">
            <a:schemeClr val="accent1"/>
          </a:lnRef>
          <a:fillRef idx="1">
            <a:schemeClr val="lt1"/>
          </a:fillRef>
          <a:effectRef idx="0">
            <a:schemeClr val="accent1"/>
          </a:effectRef>
          <a:fontRef idx="minor">
            <a:schemeClr val="dk1"/>
          </a:fontRef>
        </p:style>
        <p:txBody>
          <a:bodyPr>
            <a:scene3d>
              <a:camera prst="orthographicFront"/>
              <a:lightRig rig="soft" dir="t">
                <a:rot lat="0" lon="0" rev="15600000"/>
              </a:lightRig>
            </a:scene3d>
            <a:sp3d extrusionH="57150" prstMaterial="softEdge">
              <a:bevelT w="25400" h="38100"/>
            </a:sp3d>
          </a:bodyPr>
          <a:lstStyle/>
          <a:p>
            <a:pPr algn="l"/>
            <a:r>
              <a:rPr lang="en-US" sz="2800" b="1" cap="none" dirty="0">
                <a:ln/>
                <a:solidFill>
                  <a:srgbClr val="00B0F0"/>
                </a:solidFill>
              </a:rPr>
              <a:t>Key words:</a:t>
            </a:r>
          </a:p>
          <a:p>
            <a:pPr algn="l"/>
            <a:endParaRPr lang="en-US" sz="2800" cap="none" dirty="0">
              <a:ln/>
              <a:solidFill>
                <a:srgbClr val="FF0000"/>
              </a:solidFill>
            </a:endParaRPr>
          </a:p>
          <a:p>
            <a:pPr algn="l"/>
            <a:r>
              <a:rPr lang="en-US" sz="3200" cap="none" dirty="0">
                <a:ln/>
                <a:solidFill>
                  <a:srgbClr val="FF0000"/>
                </a:solidFill>
                <a:latin typeface="Bookman Old Style" panose="02050604050505020204" pitchFamily="18" charset="0"/>
              </a:rPr>
              <a:t>Growth</a:t>
            </a:r>
          </a:p>
          <a:p>
            <a:pPr algn="l"/>
            <a:r>
              <a:rPr lang="en-US" sz="3200" cap="none" dirty="0">
                <a:solidFill>
                  <a:srgbClr val="FF0000"/>
                </a:solidFill>
                <a:latin typeface="Bookman Old Style" panose="02050604050505020204" pitchFamily="18" charset="0"/>
              </a:rPr>
              <a:t>Expansion </a:t>
            </a:r>
          </a:p>
          <a:p>
            <a:pPr algn="l"/>
            <a:r>
              <a:rPr lang="en-US" sz="3200" cap="none" dirty="0">
                <a:solidFill>
                  <a:srgbClr val="FF0000"/>
                </a:solidFill>
                <a:latin typeface="Bookman Old Style" panose="02050604050505020204" pitchFamily="18" charset="0"/>
              </a:rPr>
              <a:t>Replication</a:t>
            </a:r>
          </a:p>
          <a:p>
            <a:pPr algn="l"/>
            <a:r>
              <a:rPr lang="en-US" sz="3200" cap="none" dirty="0">
                <a:solidFill>
                  <a:srgbClr val="FF0000"/>
                </a:solidFill>
                <a:latin typeface="Bookman Old Style" panose="02050604050505020204" pitchFamily="18" charset="0"/>
              </a:rPr>
              <a:t>Vertical </a:t>
            </a:r>
          </a:p>
          <a:p>
            <a:pPr algn="l"/>
            <a:r>
              <a:rPr lang="en-US" sz="3200" cap="none" dirty="0">
                <a:solidFill>
                  <a:srgbClr val="FF0000"/>
                </a:solidFill>
                <a:latin typeface="Bookman Old Style" panose="02050604050505020204" pitchFamily="18" charset="0"/>
              </a:rPr>
              <a:t>Horizontal </a:t>
            </a:r>
            <a:endParaRPr lang="en-US" cap="none" dirty="0">
              <a:ln/>
              <a:solidFill>
                <a:srgbClr val="FF0000"/>
              </a:solidFill>
              <a:latin typeface="Bookman Old Style" panose="02050604050505020204" pitchFamily="18" charset="0"/>
            </a:endParaRPr>
          </a:p>
        </p:txBody>
      </p:sp>
    </p:spTree>
    <p:extLst>
      <p:ext uri="{BB962C8B-B14F-4D97-AF65-F5344CB8AC3E}">
        <p14:creationId xmlns:p14="http://schemas.microsoft.com/office/powerpoint/2010/main" val="268814399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 y="160639"/>
            <a:ext cx="3793524" cy="864972"/>
          </a:xfrm>
        </p:spPr>
        <p:style>
          <a:lnRef idx="2">
            <a:schemeClr val="accent1"/>
          </a:lnRef>
          <a:fillRef idx="1">
            <a:schemeClr val="lt1"/>
          </a:fillRef>
          <a:effectRef idx="0">
            <a:schemeClr val="accent1"/>
          </a:effectRef>
          <a:fontRef idx="minor">
            <a:schemeClr val="dk1"/>
          </a:fontRef>
        </p:style>
        <p:txBody>
          <a:bodyPr>
            <a:normAutofit fontScale="90000"/>
          </a:bodyPr>
          <a:lstStyle/>
          <a:p>
            <a:pPr algn="ctr"/>
            <a:r>
              <a:rPr lang="en-US" dirty="0"/>
              <a:t/>
            </a:r>
            <a:br>
              <a:rPr lang="en-US" dirty="0"/>
            </a:br>
            <a:r>
              <a:rPr lang="en-US" dirty="0">
                <a:solidFill>
                  <a:srgbClr val="FF0000"/>
                </a:solidFill>
              </a:rPr>
              <a:t>Conditions for Upscaling initiatives</a:t>
            </a:r>
            <a:endParaRPr lang="en-US" sz="2800" cap="none" dirty="0">
              <a:ln w="0"/>
              <a:solidFill>
                <a:srgbClr val="FF0000"/>
              </a:solidFill>
              <a:effectLst>
                <a:outerShdw blurRad="38100" dist="25400" dir="5400000" algn="ctr" rotWithShape="0">
                  <a:srgbClr val="6E747A">
                    <a:alpha val="43000"/>
                  </a:srgbClr>
                </a:outerShdw>
              </a:effectLst>
            </a:endParaRPr>
          </a:p>
        </p:txBody>
      </p:sp>
      <p:sp>
        <p:nvSpPr>
          <p:cNvPr id="3" name="Content Placeholder 2"/>
          <p:cNvSpPr>
            <a:spLocks noGrp="1"/>
          </p:cNvSpPr>
          <p:nvPr>
            <p:ph idx="1"/>
          </p:nvPr>
        </p:nvSpPr>
        <p:spPr>
          <a:xfrm>
            <a:off x="3793525" y="160639"/>
            <a:ext cx="8398475" cy="6697361"/>
          </a:xfrm>
        </p:spPr>
        <p:style>
          <a:lnRef idx="2">
            <a:schemeClr val="accent1"/>
          </a:lnRef>
          <a:fillRef idx="1">
            <a:schemeClr val="lt1"/>
          </a:fillRef>
          <a:effectRef idx="0">
            <a:schemeClr val="accent1"/>
          </a:effectRef>
          <a:fontRef idx="minor">
            <a:schemeClr val="dk1"/>
          </a:fontRef>
        </p:style>
        <p:txBody>
          <a:bodyPr>
            <a:normAutofit/>
          </a:bodyPr>
          <a:lstStyle/>
          <a:p>
            <a:pPr>
              <a:buFont typeface="Wingdings" panose="05000000000000000000" pitchFamily="2" charset="2"/>
              <a:buChar char="§"/>
            </a:pPr>
            <a:r>
              <a:rPr lang="en-US" sz="2400" dirty="0">
                <a:latin typeface="Bookman Old Style" panose="02050604050505020204" pitchFamily="18" charset="0"/>
              </a:rPr>
              <a:t>Policy issues can become obstacles to scaling up initiatives </a:t>
            </a:r>
            <a:r>
              <a:rPr lang="en-US" sz="2400" dirty="0" err="1">
                <a:latin typeface="Bookman Old Style" panose="02050604050505020204" pitchFamily="18" charset="0"/>
              </a:rPr>
              <a:t>eg</a:t>
            </a:r>
            <a:r>
              <a:rPr lang="en-US" sz="2400" dirty="0">
                <a:latin typeface="Bookman Old Style" panose="02050604050505020204" pitchFamily="18" charset="0"/>
              </a:rPr>
              <a:t>. price regulation,  bureaucracy,  burdensome regulatory requirements. Good policies can enhance scaling.</a:t>
            </a:r>
          </a:p>
          <a:p>
            <a:pPr marL="0" indent="0">
              <a:buNone/>
            </a:pPr>
            <a:endParaRPr lang="en-US" sz="2400" dirty="0">
              <a:latin typeface="Bookman Old Style" panose="02050604050505020204" pitchFamily="18" charset="0"/>
            </a:endParaRPr>
          </a:p>
          <a:p>
            <a:pPr>
              <a:buFont typeface="Wingdings" panose="05000000000000000000" pitchFamily="2" charset="2"/>
              <a:buChar char="§"/>
            </a:pPr>
            <a:r>
              <a:rPr lang="en-US" sz="2400" dirty="0">
                <a:latin typeface="Bookman Old Style" panose="02050604050505020204" pitchFamily="18" charset="0"/>
              </a:rPr>
              <a:t>Potential market constraints need to be considered and addressed to avoid negative outcomes to when scaling up agricultural products and technologies </a:t>
            </a:r>
          </a:p>
          <a:p>
            <a:pPr marL="0" indent="0">
              <a:buNone/>
            </a:pPr>
            <a:endParaRPr lang="en-US" sz="2400" dirty="0">
              <a:latin typeface="Bookman Old Style" panose="02050604050505020204" pitchFamily="18" charset="0"/>
            </a:endParaRPr>
          </a:p>
          <a:p>
            <a:pPr>
              <a:buFont typeface="Wingdings" panose="05000000000000000000" pitchFamily="2" charset="2"/>
              <a:buChar char="§"/>
            </a:pPr>
            <a:r>
              <a:rPr lang="en-US" sz="2400" dirty="0">
                <a:latin typeface="Bookman Old Style" panose="02050604050505020204" pitchFamily="18" charset="0"/>
              </a:rPr>
              <a:t>Institutional and organizational capacities must be up to the task, and the staff must have the requisite skills.</a:t>
            </a:r>
          </a:p>
          <a:p>
            <a:pPr marL="0" indent="0">
              <a:buNone/>
            </a:pPr>
            <a:endParaRPr lang="en-US" sz="2400" dirty="0">
              <a:latin typeface="Bookman Old Style" panose="02050604050505020204" pitchFamily="18" charset="0"/>
            </a:endParaRPr>
          </a:p>
          <a:p>
            <a:pPr>
              <a:buFont typeface="Wingdings" panose="05000000000000000000" pitchFamily="2" charset="2"/>
              <a:buChar char="§"/>
            </a:pPr>
            <a:r>
              <a:rPr lang="en-US" sz="2400" dirty="0">
                <a:latin typeface="Bookman Old Style" panose="02050604050505020204" pitchFamily="18" charset="0"/>
              </a:rPr>
              <a:t>Identify potential cultural or gender issues or obstacles and adapt to allow scaling up. </a:t>
            </a:r>
          </a:p>
          <a:p>
            <a:pPr>
              <a:buFont typeface="Wingdings" panose="05000000000000000000" pitchFamily="2" charset="2"/>
              <a:buChar char="§"/>
            </a:pPr>
            <a:r>
              <a:rPr lang="en-US" sz="2400" dirty="0" err="1">
                <a:latin typeface="Bookman Old Style" panose="02050604050505020204" pitchFamily="18" charset="0"/>
              </a:rPr>
              <a:t>Labour</a:t>
            </a:r>
            <a:r>
              <a:rPr lang="en-US" sz="2400" dirty="0">
                <a:latin typeface="Bookman Old Style" panose="02050604050505020204" pitchFamily="18" charset="0"/>
              </a:rPr>
              <a:t> intensiveness as well as gender considerations are also very important.</a:t>
            </a:r>
          </a:p>
          <a:p>
            <a:pPr marL="0" indent="0">
              <a:buNone/>
            </a:pPr>
            <a:endParaRPr lang="en-US" dirty="0">
              <a:solidFill>
                <a:schemeClr val="accent1">
                  <a:lumMod val="60000"/>
                  <a:lumOff val="40000"/>
                </a:schemeClr>
              </a:solidFill>
            </a:endParaRPr>
          </a:p>
        </p:txBody>
      </p:sp>
      <p:sp>
        <p:nvSpPr>
          <p:cNvPr id="4" name="Text Placeholder 3"/>
          <p:cNvSpPr>
            <a:spLocks noGrp="1"/>
          </p:cNvSpPr>
          <p:nvPr>
            <p:ph type="body" sz="half" idx="2"/>
          </p:nvPr>
        </p:nvSpPr>
        <p:spPr>
          <a:xfrm>
            <a:off x="0" y="1025611"/>
            <a:ext cx="3793525" cy="5832389"/>
          </a:xfrm>
        </p:spPr>
        <p:style>
          <a:lnRef idx="2">
            <a:schemeClr val="accent1"/>
          </a:lnRef>
          <a:fillRef idx="1">
            <a:schemeClr val="lt1"/>
          </a:fillRef>
          <a:effectRef idx="0">
            <a:schemeClr val="accent1"/>
          </a:effectRef>
          <a:fontRef idx="minor">
            <a:schemeClr val="dk1"/>
          </a:fontRef>
        </p:style>
        <p:txBody>
          <a:bodyPr>
            <a:scene3d>
              <a:camera prst="orthographicFront"/>
              <a:lightRig rig="soft" dir="t">
                <a:rot lat="0" lon="0" rev="15600000"/>
              </a:lightRig>
            </a:scene3d>
            <a:sp3d extrusionH="57150" prstMaterial="softEdge">
              <a:bevelT w="25400" h="38100"/>
            </a:sp3d>
          </a:bodyPr>
          <a:lstStyle/>
          <a:p>
            <a:pPr algn="l"/>
            <a:r>
              <a:rPr lang="en-US" sz="2400" b="1" cap="none" dirty="0">
                <a:ln/>
                <a:solidFill>
                  <a:srgbClr val="00B0F0"/>
                </a:solidFill>
              </a:rPr>
              <a:t>Key words:</a:t>
            </a:r>
          </a:p>
          <a:p>
            <a:r>
              <a:rPr lang="en-US" sz="2400" b="1" dirty="0">
                <a:latin typeface="Bookman Old Style" panose="02050604050505020204" pitchFamily="18" charset="0"/>
              </a:rPr>
              <a:t>Policy</a:t>
            </a:r>
          </a:p>
          <a:p>
            <a:endParaRPr lang="en-US" sz="2400" b="1" dirty="0">
              <a:latin typeface="Bookman Old Style" panose="02050604050505020204" pitchFamily="18" charset="0"/>
            </a:endParaRPr>
          </a:p>
          <a:p>
            <a:r>
              <a:rPr lang="en-US" sz="2400" b="1" dirty="0">
                <a:latin typeface="Bookman Old Style" panose="02050604050505020204" pitchFamily="18" charset="0"/>
              </a:rPr>
              <a:t>Markets</a:t>
            </a:r>
          </a:p>
          <a:p>
            <a:endParaRPr lang="en-US" sz="2400" b="1" dirty="0">
              <a:latin typeface="Bookman Old Style" panose="02050604050505020204" pitchFamily="18" charset="0"/>
            </a:endParaRPr>
          </a:p>
          <a:p>
            <a:endParaRPr lang="en-US" sz="2400" b="1" dirty="0">
              <a:latin typeface="Bookman Old Style" panose="02050604050505020204" pitchFamily="18" charset="0"/>
            </a:endParaRPr>
          </a:p>
          <a:p>
            <a:r>
              <a:rPr lang="en-US" sz="2400" b="1" dirty="0">
                <a:latin typeface="Bookman Old Style" panose="02050604050505020204" pitchFamily="18" charset="0"/>
              </a:rPr>
              <a:t>Institutional Capacities</a:t>
            </a:r>
          </a:p>
          <a:p>
            <a:endParaRPr lang="en-US" sz="4000" b="1" cap="none" dirty="0">
              <a:ln/>
              <a:solidFill>
                <a:srgbClr val="00B0F0"/>
              </a:solidFill>
              <a:latin typeface="Bookman Old Style" panose="02050604050505020204" pitchFamily="18" charset="0"/>
            </a:endParaRPr>
          </a:p>
          <a:p>
            <a:endParaRPr lang="en-US" sz="2400" b="1" dirty="0">
              <a:latin typeface="Bookman Old Style" panose="02050604050505020204" pitchFamily="18" charset="0"/>
            </a:endParaRPr>
          </a:p>
          <a:p>
            <a:r>
              <a:rPr lang="en-US" sz="2400" b="1" dirty="0">
                <a:latin typeface="Bookman Old Style" panose="02050604050505020204" pitchFamily="18" charset="0"/>
              </a:rPr>
              <a:t>Culture And Gender:</a:t>
            </a:r>
            <a:r>
              <a:rPr lang="en-US" sz="2400" dirty="0">
                <a:latin typeface="Bookman Old Style" panose="02050604050505020204" pitchFamily="18" charset="0"/>
              </a:rPr>
              <a:t> </a:t>
            </a:r>
            <a:endParaRPr lang="en-US" sz="2800" cap="none" dirty="0">
              <a:ln/>
              <a:solidFill>
                <a:srgbClr val="FF0000"/>
              </a:solidFill>
              <a:latin typeface="Bookman Old Style" panose="02050604050505020204" pitchFamily="18" charset="0"/>
            </a:endParaRPr>
          </a:p>
        </p:txBody>
      </p:sp>
    </p:spTree>
    <p:extLst>
      <p:ext uri="{BB962C8B-B14F-4D97-AF65-F5344CB8AC3E}">
        <p14:creationId xmlns:p14="http://schemas.microsoft.com/office/powerpoint/2010/main" val="374152993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98853"/>
            <a:ext cx="3978878" cy="2075935"/>
          </a:xfrm>
        </p:spPr>
        <p:style>
          <a:lnRef idx="2">
            <a:schemeClr val="accent2"/>
          </a:lnRef>
          <a:fillRef idx="1">
            <a:schemeClr val="lt1"/>
          </a:fillRef>
          <a:effectRef idx="0">
            <a:schemeClr val="accent2"/>
          </a:effectRef>
          <a:fontRef idx="minor">
            <a:schemeClr val="dk1"/>
          </a:fontRef>
        </p:style>
        <p:txBody>
          <a:bodyPr>
            <a:normAutofit fontScale="90000"/>
          </a:bodyPr>
          <a:lstStyle/>
          <a:p>
            <a:r>
              <a:rPr lang="en-US" dirty="0">
                <a:solidFill>
                  <a:srgbClr val="FF0000"/>
                </a:solidFill>
              </a:rPr>
              <a:t>Conditions for Upscaling Initiatives Contd. </a:t>
            </a:r>
            <a:br>
              <a:rPr lang="en-US" dirty="0">
                <a:solidFill>
                  <a:srgbClr val="FF0000"/>
                </a:solidFill>
              </a:rPr>
            </a:br>
            <a:r>
              <a:rPr lang="en-US" dirty="0">
                <a:solidFill>
                  <a:srgbClr val="FF0000"/>
                </a:solidFill>
              </a:rPr>
              <a:t/>
            </a:r>
            <a:br>
              <a:rPr lang="en-US" dirty="0">
                <a:solidFill>
                  <a:srgbClr val="FF0000"/>
                </a:solidFill>
              </a:rPr>
            </a:br>
            <a:endParaRPr lang="en-US" dirty="0">
              <a:solidFill>
                <a:srgbClr val="FF0000"/>
              </a:solidFill>
            </a:endParaRPr>
          </a:p>
        </p:txBody>
      </p:sp>
      <p:sp>
        <p:nvSpPr>
          <p:cNvPr id="3" name="Content Placeholder 2"/>
          <p:cNvSpPr>
            <a:spLocks noGrp="1"/>
          </p:cNvSpPr>
          <p:nvPr>
            <p:ph idx="1"/>
          </p:nvPr>
        </p:nvSpPr>
        <p:spPr>
          <a:xfrm>
            <a:off x="3978877" y="98854"/>
            <a:ext cx="8213124" cy="6759146"/>
          </a:xfrm>
        </p:spPr>
        <p:style>
          <a:lnRef idx="2">
            <a:schemeClr val="accent2"/>
          </a:lnRef>
          <a:fillRef idx="1">
            <a:schemeClr val="lt1"/>
          </a:fillRef>
          <a:effectRef idx="0">
            <a:schemeClr val="accent2"/>
          </a:effectRef>
          <a:fontRef idx="minor">
            <a:schemeClr val="dk1"/>
          </a:fontRef>
        </p:style>
        <p:txBody>
          <a:bodyPr>
            <a:normAutofit/>
          </a:bodyPr>
          <a:lstStyle/>
          <a:p>
            <a:endParaRPr lang="en-US" sz="1800" dirty="0"/>
          </a:p>
          <a:p>
            <a:endParaRPr lang="en-US" sz="1800" dirty="0"/>
          </a:p>
          <a:p>
            <a:endParaRPr lang="en-US" sz="1800" dirty="0"/>
          </a:p>
          <a:p>
            <a:pPr lvl="0">
              <a:buFont typeface="Wingdings" panose="05000000000000000000" pitchFamily="2" charset="2"/>
              <a:buChar char="§"/>
            </a:pPr>
            <a:r>
              <a:rPr lang="en-US" sz="2800" dirty="0">
                <a:latin typeface="Bookman Old Style" panose="02050604050505020204" pitchFamily="18" charset="0"/>
              </a:rPr>
              <a:t>Monitoring and evaluation (M&amp;E). Technology adopters should be involved in the monitoring of the outcomes.- Heifer’s approach is PSRP</a:t>
            </a:r>
          </a:p>
          <a:p>
            <a:pPr lvl="0">
              <a:buFont typeface="Wingdings" panose="05000000000000000000" pitchFamily="2" charset="2"/>
              <a:buChar char="§"/>
            </a:pPr>
            <a:endParaRPr lang="en-US" sz="2800" dirty="0">
              <a:latin typeface="Bookman Old Style" panose="02050604050505020204" pitchFamily="18" charset="0"/>
            </a:endParaRPr>
          </a:p>
          <a:p>
            <a:pPr lvl="0">
              <a:buFont typeface="Wingdings" panose="05000000000000000000" pitchFamily="2" charset="2"/>
              <a:buChar char="§"/>
            </a:pPr>
            <a:r>
              <a:rPr lang="en-US" sz="2800" dirty="0">
                <a:latin typeface="Bookman Old Style" panose="02050604050505020204" pitchFamily="18" charset="0"/>
              </a:rPr>
              <a:t>Sharing the knowledge with the relevant actors. </a:t>
            </a:r>
          </a:p>
          <a:p>
            <a:pPr marL="0" indent="0">
              <a:buNone/>
            </a:pPr>
            <a:endParaRPr lang="en-US" dirty="0"/>
          </a:p>
        </p:txBody>
      </p:sp>
      <p:sp>
        <p:nvSpPr>
          <p:cNvPr id="4" name="Text Placeholder 3"/>
          <p:cNvSpPr>
            <a:spLocks noGrp="1"/>
          </p:cNvSpPr>
          <p:nvPr>
            <p:ph type="body" sz="half" idx="2"/>
          </p:nvPr>
        </p:nvSpPr>
        <p:spPr>
          <a:xfrm>
            <a:off x="0" y="1841157"/>
            <a:ext cx="3978877" cy="5066269"/>
          </a:xfrm>
        </p:spPr>
        <p:style>
          <a:lnRef idx="2">
            <a:schemeClr val="accent2"/>
          </a:lnRef>
          <a:fillRef idx="1">
            <a:schemeClr val="lt1"/>
          </a:fillRef>
          <a:effectRef idx="0">
            <a:schemeClr val="accent2"/>
          </a:effectRef>
          <a:fontRef idx="minor">
            <a:schemeClr val="dk1"/>
          </a:fontRef>
        </p:style>
        <p:txBody>
          <a:bodyPr/>
          <a:lstStyle/>
          <a:p>
            <a:endParaRPr lang="en-US" dirty="0"/>
          </a:p>
          <a:p>
            <a:endParaRPr lang="en-US" dirty="0"/>
          </a:p>
          <a:p>
            <a:r>
              <a:rPr lang="en-US" sz="3200" b="1" dirty="0">
                <a:solidFill>
                  <a:srgbClr val="00B0F0"/>
                </a:solidFill>
              </a:rPr>
              <a:t>Learning:</a:t>
            </a:r>
            <a:endParaRPr lang="en-US" sz="3200" dirty="0">
              <a:solidFill>
                <a:srgbClr val="00B0F0"/>
              </a:solidFill>
            </a:endParaRPr>
          </a:p>
          <a:p>
            <a:r>
              <a:rPr lang="en-US" sz="2400" dirty="0">
                <a:solidFill>
                  <a:srgbClr val="FF0000"/>
                </a:solidFill>
                <a:latin typeface="Bookman Old Style" panose="02050604050505020204" pitchFamily="18" charset="0"/>
              </a:rPr>
              <a:t>Knowledge about what works and what does not in scaling up is essential and must be harnessed through a continuous process of:</a:t>
            </a:r>
          </a:p>
          <a:p>
            <a:endParaRPr lang="en-US" b="1" dirty="0"/>
          </a:p>
        </p:txBody>
      </p:sp>
      <p:sp>
        <p:nvSpPr>
          <p:cNvPr id="6" name="Arrow: Curved Up 5"/>
          <p:cNvSpPr/>
          <p:nvPr/>
        </p:nvSpPr>
        <p:spPr>
          <a:xfrm>
            <a:off x="1705232" y="4720282"/>
            <a:ext cx="3138617" cy="1754660"/>
          </a:xfrm>
          <a:prstGeom prst="curvedUpArrow">
            <a:avLst>
              <a:gd name="adj1" fmla="val 9712"/>
              <a:gd name="adj2" fmla="val 27616"/>
              <a:gd name="adj3" fmla="val 10212"/>
            </a:avLst>
          </a:prstGeom>
        </p:spPr>
        <p:style>
          <a:lnRef idx="1">
            <a:schemeClr val="accent6"/>
          </a:lnRef>
          <a:fillRef idx="2">
            <a:schemeClr val="accent6"/>
          </a:fillRef>
          <a:effectRef idx="1">
            <a:schemeClr val="accent6"/>
          </a:effectRef>
          <a:fontRef idx="minor">
            <a:schemeClr val="dk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221218241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Learning During Dairy Housing Construction</a:t>
            </a:r>
          </a:p>
        </p:txBody>
      </p:sp>
      <p:pic>
        <p:nvPicPr>
          <p:cNvPr id="3" name="Picture 2"/>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2873156" y="1918340"/>
            <a:ext cx="5243444" cy="3932583"/>
          </a:xfrm>
          <a:prstGeom prst="rect">
            <a:avLst/>
          </a:prstGeom>
        </p:spPr>
      </p:pic>
    </p:spTree>
    <p:extLst>
      <p:ext uri="{BB962C8B-B14F-4D97-AF65-F5344CB8AC3E}">
        <p14:creationId xmlns:p14="http://schemas.microsoft.com/office/powerpoint/2010/main" val="123755443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2423" y="358346"/>
            <a:ext cx="3867664" cy="1396313"/>
          </a:xfrm>
        </p:spPr>
        <p:style>
          <a:lnRef idx="2">
            <a:schemeClr val="accent1"/>
          </a:lnRef>
          <a:fillRef idx="1">
            <a:schemeClr val="lt1"/>
          </a:fillRef>
          <a:effectRef idx="0">
            <a:schemeClr val="accent1"/>
          </a:effectRef>
          <a:fontRef idx="minor">
            <a:schemeClr val="dk1"/>
          </a:fontRef>
        </p:style>
        <p:txBody>
          <a:bodyPr>
            <a:noAutofit/>
          </a:bodyPr>
          <a:lstStyle/>
          <a:p>
            <a:pPr algn="ctr"/>
            <a:r>
              <a:rPr lang="en-US" b="1" dirty="0">
                <a:solidFill>
                  <a:srgbClr val="FF0000"/>
                </a:solidFill>
              </a:rPr>
              <a:t/>
            </a:r>
            <a:br>
              <a:rPr lang="en-US" b="1" dirty="0">
                <a:solidFill>
                  <a:srgbClr val="FF0000"/>
                </a:solidFill>
              </a:rPr>
            </a:br>
            <a:r>
              <a:rPr lang="en-US" b="1" dirty="0">
                <a:solidFill>
                  <a:srgbClr val="FF0000"/>
                </a:solidFill>
              </a:rPr>
              <a:t/>
            </a:r>
            <a:br>
              <a:rPr lang="en-US" b="1" dirty="0">
                <a:solidFill>
                  <a:srgbClr val="FF0000"/>
                </a:solidFill>
              </a:rPr>
            </a:br>
            <a:r>
              <a:rPr lang="en-US" sz="2400" b="1" dirty="0">
                <a:solidFill>
                  <a:srgbClr val="FF0000"/>
                </a:solidFill>
              </a:rPr>
              <a:t>Conditions for Upscaling </a:t>
            </a:r>
            <a:br>
              <a:rPr lang="en-US" sz="2400" b="1" dirty="0">
                <a:solidFill>
                  <a:srgbClr val="FF0000"/>
                </a:solidFill>
              </a:rPr>
            </a:br>
            <a:r>
              <a:rPr lang="en-US" sz="2400" b="1" dirty="0">
                <a:solidFill>
                  <a:srgbClr val="FF0000"/>
                </a:solidFill>
              </a:rPr>
              <a:t>Initiatives Contd. </a:t>
            </a:r>
            <a:r>
              <a:rPr lang="en-US" b="1" dirty="0">
                <a:solidFill>
                  <a:srgbClr val="FF0000"/>
                </a:solidFill>
              </a:rPr>
              <a:t/>
            </a:r>
            <a:br>
              <a:rPr lang="en-US" b="1" dirty="0">
                <a:solidFill>
                  <a:srgbClr val="FF0000"/>
                </a:solidFill>
              </a:rPr>
            </a:br>
            <a:endParaRPr lang="en-US" b="1" dirty="0"/>
          </a:p>
        </p:txBody>
      </p:sp>
      <p:sp>
        <p:nvSpPr>
          <p:cNvPr id="3" name="Content Placeholder 2"/>
          <p:cNvSpPr>
            <a:spLocks noGrp="1"/>
          </p:cNvSpPr>
          <p:nvPr>
            <p:ph idx="1"/>
          </p:nvPr>
        </p:nvSpPr>
        <p:spPr>
          <a:xfrm>
            <a:off x="3991232" y="358346"/>
            <a:ext cx="8200767" cy="6499653"/>
          </a:xfrm>
        </p:spPr>
        <p:style>
          <a:lnRef idx="2">
            <a:schemeClr val="accent5"/>
          </a:lnRef>
          <a:fillRef idx="1">
            <a:schemeClr val="lt1"/>
          </a:fillRef>
          <a:effectRef idx="0">
            <a:schemeClr val="accent5"/>
          </a:effectRef>
          <a:fontRef idx="minor">
            <a:schemeClr val="dk1"/>
          </a:fontRef>
        </p:style>
        <p:txBody>
          <a:bodyPr>
            <a:normAutofit/>
          </a:bodyPr>
          <a:lstStyle/>
          <a:p>
            <a:endParaRPr lang="en-US" sz="2800" b="1" dirty="0">
              <a:latin typeface="Bookman Old Style" panose="02050604050505020204" pitchFamily="18" charset="0"/>
            </a:endParaRPr>
          </a:p>
          <a:p>
            <a:r>
              <a:rPr lang="en-US" sz="2800" b="1" dirty="0">
                <a:latin typeface="Bookman Old Style" panose="02050604050505020204" pitchFamily="18" charset="0"/>
              </a:rPr>
              <a:t>Simplicity</a:t>
            </a:r>
            <a:r>
              <a:rPr lang="en-US" dirty="0">
                <a:latin typeface="Bookman Old Style" panose="02050604050505020204" pitchFamily="18" charset="0"/>
              </a:rPr>
              <a:t>: </a:t>
            </a:r>
            <a:r>
              <a:rPr lang="en-US" sz="2800" dirty="0">
                <a:latin typeface="Bookman Old Style" panose="02050604050505020204" pitchFamily="18" charset="0"/>
              </a:rPr>
              <a:t>The technology or innovation should be as simple as possible.</a:t>
            </a:r>
            <a:endParaRPr lang="en-US" dirty="0">
              <a:latin typeface="Bookman Old Style" panose="02050604050505020204" pitchFamily="18" charset="0"/>
            </a:endParaRPr>
          </a:p>
          <a:p>
            <a:pPr marL="0" indent="0">
              <a:buNone/>
            </a:pPr>
            <a:endParaRPr lang="en-US" dirty="0">
              <a:latin typeface="Bookman Old Style" panose="02050604050505020204" pitchFamily="18" charset="0"/>
            </a:endParaRPr>
          </a:p>
          <a:p>
            <a:pPr algn="just"/>
            <a:r>
              <a:rPr lang="en-US" sz="2800" b="1" dirty="0">
                <a:latin typeface="Bookman Old Style" panose="02050604050505020204" pitchFamily="18" charset="0"/>
              </a:rPr>
              <a:t>A clear theory of change</a:t>
            </a:r>
            <a:r>
              <a:rPr lang="en-US" dirty="0">
                <a:latin typeface="Bookman Old Style" panose="02050604050505020204" pitchFamily="18" charset="0"/>
              </a:rPr>
              <a:t>: </a:t>
            </a:r>
            <a:r>
              <a:rPr lang="en-US" sz="2800" dirty="0">
                <a:latin typeface="Bookman Old Style" panose="02050604050505020204" pitchFamily="18" charset="0"/>
              </a:rPr>
              <a:t>Anyone adopting the technology or innovation must be certain that the change is going to be of benefit following the adoption. </a:t>
            </a:r>
          </a:p>
          <a:p>
            <a:pPr marL="0" indent="0">
              <a:buNone/>
            </a:pPr>
            <a:endParaRPr lang="en-US" sz="2800" dirty="0">
              <a:latin typeface="Bookman Old Style" panose="02050604050505020204" pitchFamily="18" charset="0"/>
            </a:endParaRPr>
          </a:p>
          <a:p>
            <a:r>
              <a:rPr lang="en-US" sz="2800" b="1" dirty="0">
                <a:latin typeface="Bookman Old Style" panose="02050604050505020204" pitchFamily="18" charset="0"/>
              </a:rPr>
              <a:t>Timeliness</a:t>
            </a:r>
            <a:r>
              <a:rPr lang="en-US" sz="2800" dirty="0">
                <a:latin typeface="Bookman Old Style" panose="02050604050505020204" pitchFamily="18" charset="0"/>
              </a:rPr>
              <a:t>: All agriculture related innovations are time driven, the  more complex ones need more time and resources to affect the adoption and scaling.  Early approach necessary</a:t>
            </a:r>
            <a:endParaRPr lang="en-US" sz="2800" dirty="0"/>
          </a:p>
        </p:txBody>
      </p:sp>
      <p:sp>
        <p:nvSpPr>
          <p:cNvPr id="4" name="Text Placeholder 3"/>
          <p:cNvSpPr>
            <a:spLocks noGrp="1"/>
          </p:cNvSpPr>
          <p:nvPr>
            <p:ph type="body" sz="half" idx="2"/>
          </p:nvPr>
        </p:nvSpPr>
        <p:spPr>
          <a:xfrm>
            <a:off x="222423" y="1754658"/>
            <a:ext cx="3768810" cy="5103341"/>
          </a:xfrm>
        </p:spPr>
        <p:style>
          <a:lnRef idx="2">
            <a:schemeClr val="accent1"/>
          </a:lnRef>
          <a:fillRef idx="1">
            <a:schemeClr val="lt1"/>
          </a:fillRef>
          <a:effectRef idx="0">
            <a:schemeClr val="accent1"/>
          </a:effectRef>
          <a:fontRef idx="minor">
            <a:schemeClr val="dk1"/>
          </a:fontRef>
        </p:style>
        <p:txBody>
          <a:bodyPr>
            <a:normAutofit/>
          </a:bodyPr>
          <a:lstStyle/>
          <a:p>
            <a:endParaRPr lang="en-US" b="1" dirty="0"/>
          </a:p>
          <a:p>
            <a:r>
              <a:rPr lang="en-US" sz="2400" b="1" dirty="0">
                <a:solidFill>
                  <a:srgbClr val="00B0F0"/>
                </a:solidFill>
              </a:rPr>
              <a:t>Behavior Change:</a:t>
            </a:r>
            <a:r>
              <a:rPr lang="en-US" sz="2400" dirty="0">
                <a:solidFill>
                  <a:srgbClr val="00B0F0"/>
                </a:solidFill>
              </a:rPr>
              <a:t> </a:t>
            </a:r>
          </a:p>
          <a:p>
            <a:endParaRPr lang="en-US" dirty="0"/>
          </a:p>
          <a:p>
            <a:r>
              <a:rPr lang="en-US" sz="2400" dirty="0">
                <a:solidFill>
                  <a:srgbClr val="FF0000"/>
                </a:solidFill>
                <a:latin typeface="Bookman Old Style" panose="02050604050505020204" pitchFamily="18" charset="0"/>
              </a:rPr>
              <a:t> A successful adoption of technologies and innovations requires a degree of </a:t>
            </a:r>
            <a:r>
              <a:rPr lang="en-US" sz="2400" dirty="0" err="1">
                <a:solidFill>
                  <a:srgbClr val="FF0000"/>
                </a:solidFill>
                <a:latin typeface="Bookman Old Style" panose="02050604050505020204" pitchFamily="18" charset="0"/>
              </a:rPr>
              <a:t>behavioural</a:t>
            </a:r>
            <a:r>
              <a:rPr lang="en-US" sz="2400" dirty="0">
                <a:solidFill>
                  <a:srgbClr val="FF0000"/>
                </a:solidFill>
                <a:latin typeface="Bookman Old Style" panose="02050604050505020204" pitchFamily="18" charset="0"/>
              </a:rPr>
              <a:t> change. </a:t>
            </a:r>
            <a:r>
              <a:rPr lang="en-US" sz="2400" b="1" dirty="0">
                <a:ln w="0"/>
                <a:solidFill>
                  <a:srgbClr val="C00000"/>
                </a:solidFill>
                <a:effectLst>
                  <a:outerShdw blurRad="38100" dist="19050" dir="2700000" algn="tl" rotWithShape="0">
                    <a:schemeClr val="dk1">
                      <a:alpha val="40000"/>
                    </a:schemeClr>
                  </a:outerShdw>
                </a:effectLst>
                <a:latin typeface="Bookman Old Style" panose="02050604050505020204" pitchFamily="18" charset="0"/>
              </a:rPr>
              <a:t>H A B I T </a:t>
            </a:r>
          </a:p>
          <a:p>
            <a:r>
              <a:rPr lang="en-US" sz="2400" dirty="0">
                <a:solidFill>
                  <a:srgbClr val="FF0000"/>
                </a:solidFill>
                <a:latin typeface="Bookman Old Style" panose="02050604050505020204" pitchFamily="18" charset="0"/>
              </a:rPr>
              <a:t>For this to happen, the following conditions are necessary:</a:t>
            </a:r>
          </a:p>
          <a:p>
            <a:endParaRPr lang="en-US" dirty="0"/>
          </a:p>
        </p:txBody>
      </p:sp>
      <p:sp>
        <p:nvSpPr>
          <p:cNvPr id="7" name="Arrow: Curved Up 6"/>
          <p:cNvSpPr/>
          <p:nvPr/>
        </p:nvSpPr>
        <p:spPr>
          <a:xfrm>
            <a:off x="2656704" y="5338119"/>
            <a:ext cx="1853512" cy="790833"/>
          </a:xfrm>
          <a:prstGeom prst="curvedUpArrow">
            <a:avLst/>
          </a:prstGeom>
        </p:spPr>
        <p:style>
          <a:lnRef idx="1">
            <a:schemeClr val="accent4"/>
          </a:lnRef>
          <a:fillRef idx="2">
            <a:schemeClr val="accent4"/>
          </a:fillRef>
          <a:effectRef idx="1">
            <a:schemeClr val="accent4"/>
          </a:effectRef>
          <a:fontRef idx="minor">
            <a:schemeClr val="dk1"/>
          </a:fontRef>
        </p:style>
        <p:txBody>
          <a:bodyPr rtlCol="0" anchor="ctr"/>
          <a:lstStyle/>
          <a:p>
            <a:pPr algn="ctr"/>
            <a:endParaRPr lang="en-US" dirty="0">
              <a:solidFill>
                <a:schemeClr val="tx1"/>
              </a:solidFill>
            </a:endParaRPr>
          </a:p>
        </p:txBody>
      </p:sp>
      <p:sp>
        <p:nvSpPr>
          <p:cNvPr id="8" name="Arrow: Curved Up 7"/>
          <p:cNvSpPr/>
          <p:nvPr/>
        </p:nvSpPr>
        <p:spPr>
          <a:xfrm>
            <a:off x="3459892" y="1902941"/>
            <a:ext cx="1804086" cy="642549"/>
          </a:xfrm>
          <a:prstGeom prst="curvedUpArrow">
            <a:avLst/>
          </a:prstGeom>
        </p:spPr>
        <p:style>
          <a:lnRef idx="1">
            <a:schemeClr val="accent4"/>
          </a:lnRef>
          <a:fillRef idx="2">
            <a:schemeClr val="accent4"/>
          </a:fillRef>
          <a:effectRef idx="1">
            <a:schemeClr val="accent4"/>
          </a:effectRef>
          <a:fontRef idx="minor">
            <a:schemeClr val="dk1"/>
          </a:fontRef>
        </p:style>
        <p:txBody>
          <a:bodyPr rtlCol="0" anchor="ctr"/>
          <a:lstStyle/>
          <a:p>
            <a:pPr algn="ctr"/>
            <a:endParaRPr lang="en-US">
              <a:solidFill>
                <a:srgbClr val="92D050"/>
              </a:solidFill>
            </a:endParaRPr>
          </a:p>
        </p:txBody>
      </p:sp>
    </p:spTree>
    <p:extLst>
      <p:ext uri="{BB962C8B-B14F-4D97-AF65-F5344CB8AC3E}">
        <p14:creationId xmlns:p14="http://schemas.microsoft.com/office/powerpoint/2010/main" val="337224434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408</TotalTime>
  <Words>1152</Words>
  <Application>Microsoft Office PowerPoint</Application>
  <PresentationFormat>Widescreen</PresentationFormat>
  <Paragraphs>187</Paragraphs>
  <Slides>22</Slides>
  <Notes>1</Notes>
  <HiddenSlides>0</HiddenSlides>
  <MMClips>0</MMClips>
  <ScaleCrop>false</ScaleCrop>
  <HeadingPairs>
    <vt:vector size="6" baseType="variant">
      <vt:variant>
        <vt:lpstr>Fonts Used</vt:lpstr>
      </vt:variant>
      <vt:variant>
        <vt:i4>11</vt:i4>
      </vt:variant>
      <vt:variant>
        <vt:lpstr>Theme</vt:lpstr>
      </vt:variant>
      <vt:variant>
        <vt:i4>1</vt:i4>
      </vt:variant>
      <vt:variant>
        <vt:lpstr>Slide Titles</vt:lpstr>
      </vt:variant>
      <vt:variant>
        <vt:i4>22</vt:i4>
      </vt:variant>
    </vt:vector>
  </HeadingPairs>
  <TitlesOfParts>
    <vt:vector size="34" baseType="lpstr">
      <vt:lpstr>Arial Unicode MS</vt:lpstr>
      <vt:lpstr>ＭＳ Ｐゴシック</vt:lpstr>
      <vt:lpstr>Arial</vt:lpstr>
      <vt:lpstr>Bookman Old Style</vt:lpstr>
      <vt:lpstr>Calibri</vt:lpstr>
      <vt:lpstr>Calibri Light</vt:lpstr>
      <vt:lpstr>Calisto MT</vt:lpstr>
      <vt:lpstr>DejaVu Sans</vt:lpstr>
      <vt:lpstr>Georgia</vt:lpstr>
      <vt:lpstr>Liberation Sans</vt:lpstr>
      <vt:lpstr>Wingdings</vt:lpstr>
      <vt:lpstr>Office Theme</vt:lpstr>
      <vt:lpstr>        AFRICA RISING WEST AFRICA PROJECT-PHASE 2  OPPORTUNITIES AND CHALLENGES FOR SCALING LIVESTOCK TECHNOLOGIES IN GHANA-HEIFER’S APPROACH         </vt:lpstr>
      <vt:lpstr>What is Heifer? What do we do and where are we!!!</vt:lpstr>
      <vt:lpstr>Scaling up agricultural technologies: THE REQUISITE CONDITIONS</vt:lpstr>
      <vt:lpstr>PowerPoint Presentation</vt:lpstr>
      <vt:lpstr>Definition of Upscaling</vt:lpstr>
      <vt:lpstr> Conditions for Upscaling initiatives</vt:lpstr>
      <vt:lpstr>Conditions for Upscaling Initiatives Contd.   </vt:lpstr>
      <vt:lpstr>Learning During Dairy Housing Construction</vt:lpstr>
      <vt:lpstr>  Conditions for Upscaling  Initiatives Contd.  </vt:lpstr>
      <vt:lpstr>Conditions for Upscaling Initiatives Contd.  </vt:lpstr>
      <vt:lpstr>    Conditions for Upscaling initiatives Contd.  </vt:lpstr>
      <vt:lpstr>  Conditions for Upscaling Initiatives Contd.  </vt:lpstr>
      <vt:lpstr>Strategies of Heifer for Technology Adoption &amp;  Scaling Up-Collaboration c ARI MoFA …</vt:lpstr>
      <vt:lpstr>Strategies of Heifer for Technology Adoption &amp;  Scaling Up</vt:lpstr>
      <vt:lpstr>Strategies of Heifer for Technology Adoption &amp; Scaling Up</vt:lpstr>
      <vt:lpstr>Strategies of Heifer for Technology Adoption &amp; Scaling Up</vt:lpstr>
      <vt:lpstr>Heifer’s Participation in Livelihood Projects</vt:lpstr>
      <vt:lpstr>PHOTO GALLERY</vt:lpstr>
      <vt:lpstr>Appropriate Housing </vt:lpstr>
      <vt:lpstr>Local Poultry Housing</vt:lpstr>
      <vt:lpstr>PowerPoint Presentation</vt:lpstr>
      <vt:lpstr>Storage of Guinea Fowl Eggs in the House</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Roland</dc:creator>
  <cp:lastModifiedBy>Odhong</cp:lastModifiedBy>
  <cp:revision>65</cp:revision>
  <dcterms:created xsi:type="dcterms:W3CDTF">2016-11-10T15:13:45Z</dcterms:created>
  <dcterms:modified xsi:type="dcterms:W3CDTF">2016-12-22T10:56:19Z</dcterms:modified>
</cp:coreProperties>
</file>